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6" r:id="rId6"/>
    <p:sldId id="260" r:id="rId7"/>
    <p:sldId id="262" r:id="rId8"/>
    <p:sldId id="265" r:id="rId9"/>
    <p:sldId id="263" r:id="rId10"/>
    <p:sldId id="264"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9" d="100"/>
          <a:sy n="79" d="100"/>
        </p:scale>
        <p:origin x="1098" y="90"/>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9FD355C-4A24-41D6-9FA1-2AE0F8CDF1C1}" type="datetimeFigureOut">
              <a:rPr lang="en-US" smtClean="0"/>
              <a:t>11/20/2014</a:t>
            </a:fld>
            <a:endParaRPr lang="en-IE" dirty="0"/>
          </a:p>
        </p:txBody>
      </p:sp>
      <p:sp>
        <p:nvSpPr>
          <p:cNvPr id="19" name="Footer Placeholder 18"/>
          <p:cNvSpPr>
            <a:spLocks noGrp="1"/>
          </p:cNvSpPr>
          <p:nvPr>
            <p:ph type="ftr" sz="quarter" idx="11"/>
          </p:nvPr>
        </p:nvSpPr>
        <p:spPr/>
        <p:txBody>
          <a:bodyPr/>
          <a:lstStyle/>
          <a:p>
            <a:endParaRPr lang="en-IE" dirty="0"/>
          </a:p>
        </p:txBody>
      </p:sp>
      <p:sp>
        <p:nvSpPr>
          <p:cNvPr id="27" name="Slide Number Placeholder 26"/>
          <p:cNvSpPr>
            <a:spLocks noGrp="1"/>
          </p:cNvSpPr>
          <p:nvPr>
            <p:ph type="sldNum" sz="quarter" idx="12"/>
          </p:nvPr>
        </p:nvSpPr>
        <p:spPr/>
        <p:txBody>
          <a:bodyPr/>
          <a:lstStyle/>
          <a:p>
            <a:fld id="{054676E1-1FE7-4196-BDDA-5A744F1D7521}" type="slidenum">
              <a:rPr lang="en-IE" smtClean="0"/>
              <a:t>‹#›</a:t>
            </a:fld>
            <a:endParaRPr lang="en-IE"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FD355C-4A24-41D6-9FA1-2AE0F8CDF1C1}" type="datetimeFigureOut">
              <a:rPr lang="en-US" smtClean="0"/>
              <a:t>11/20/2014</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054676E1-1FE7-4196-BDDA-5A744F1D7521}" type="slidenum">
              <a:rPr lang="en-IE" smtClean="0"/>
              <a:t>‹#›</a:t>
            </a:fld>
            <a:endParaRPr lang="en-I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FD355C-4A24-41D6-9FA1-2AE0F8CDF1C1}" type="datetimeFigureOut">
              <a:rPr lang="en-US" smtClean="0"/>
              <a:t>11/20/2014</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054676E1-1FE7-4196-BDDA-5A744F1D7521}" type="slidenum">
              <a:rPr lang="en-IE" smtClean="0"/>
              <a:t>‹#›</a:t>
            </a:fld>
            <a:endParaRPr lang="en-I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FD355C-4A24-41D6-9FA1-2AE0F8CDF1C1}" type="datetimeFigureOut">
              <a:rPr lang="en-US" smtClean="0"/>
              <a:t>11/20/2014</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054676E1-1FE7-4196-BDDA-5A744F1D7521}" type="slidenum">
              <a:rPr lang="en-IE" smtClean="0"/>
              <a:t>‹#›</a:t>
            </a:fld>
            <a:endParaRPr lang="en-I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9FD355C-4A24-41D6-9FA1-2AE0F8CDF1C1}" type="datetimeFigureOut">
              <a:rPr lang="en-US" smtClean="0"/>
              <a:t>11/20/2014</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054676E1-1FE7-4196-BDDA-5A744F1D7521}" type="slidenum">
              <a:rPr lang="en-IE" smtClean="0"/>
              <a:t>‹#›</a:t>
            </a:fld>
            <a:endParaRPr lang="en-IE"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9FD355C-4A24-41D6-9FA1-2AE0F8CDF1C1}" type="datetimeFigureOut">
              <a:rPr lang="en-US" smtClean="0"/>
              <a:t>11/20/2014</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054676E1-1FE7-4196-BDDA-5A744F1D7521}" type="slidenum">
              <a:rPr lang="en-IE" smtClean="0"/>
              <a:t>‹#›</a:t>
            </a:fld>
            <a:endParaRPr lang="en-I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9FD355C-4A24-41D6-9FA1-2AE0F8CDF1C1}" type="datetimeFigureOut">
              <a:rPr lang="en-US" smtClean="0"/>
              <a:t>11/20/2014</a:t>
            </a:fld>
            <a:endParaRPr lang="en-IE" dirty="0"/>
          </a:p>
        </p:txBody>
      </p:sp>
      <p:sp>
        <p:nvSpPr>
          <p:cNvPr id="8" name="Footer Placeholder 7"/>
          <p:cNvSpPr>
            <a:spLocks noGrp="1"/>
          </p:cNvSpPr>
          <p:nvPr>
            <p:ph type="ftr" sz="quarter" idx="11"/>
          </p:nvPr>
        </p:nvSpPr>
        <p:spPr/>
        <p:txBody>
          <a:bodyPr/>
          <a:lstStyle/>
          <a:p>
            <a:endParaRPr lang="en-IE" dirty="0"/>
          </a:p>
        </p:txBody>
      </p:sp>
      <p:sp>
        <p:nvSpPr>
          <p:cNvPr id="9" name="Slide Number Placeholder 8"/>
          <p:cNvSpPr>
            <a:spLocks noGrp="1"/>
          </p:cNvSpPr>
          <p:nvPr>
            <p:ph type="sldNum" sz="quarter" idx="12"/>
          </p:nvPr>
        </p:nvSpPr>
        <p:spPr/>
        <p:txBody>
          <a:bodyPr/>
          <a:lstStyle/>
          <a:p>
            <a:fld id="{054676E1-1FE7-4196-BDDA-5A744F1D7521}" type="slidenum">
              <a:rPr lang="en-IE" smtClean="0"/>
              <a:t>‹#›</a:t>
            </a:fld>
            <a:endParaRPr lang="en-I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9FD355C-4A24-41D6-9FA1-2AE0F8CDF1C1}" type="datetimeFigureOut">
              <a:rPr lang="en-US" smtClean="0"/>
              <a:t>11/20/2014</a:t>
            </a:fld>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054676E1-1FE7-4196-BDDA-5A744F1D7521}" type="slidenum">
              <a:rPr lang="en-IE" smtClean="0"/>
              <a:t>‹#›</a:t>
            </a:fld>
            <a:endParaRPr lang="en-I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FD355C-4A24-41D6-9FA1-2AE0F8CDF1C1}" type="datetimeFigureOut">
              <a:rPr lang="en-US" smtClean="0"/>
              <a:t>11/20/2014</a:t>
            </a:fld>
            <a:endParaRPr lang="en-IE" dirty="0"/>
          </a:p>
        </p:txBody>
      </p:sp>
      <p:sp>
        <p:nvSpPr>
          <p:cNvPr id="3" name="Footer Placeholder 2"/>
          <p:cNvSpPr>
            <a:spLocks noGrp="1"/>
          </p:cNvSpPr>
          <p:nvPr>
            <p:ph type="ftr" sz="quarter" idx="11"/>
          </p:nvPr>
        </p:nvSpPr>
        <p:spPr/>
        <p:txBody>
          <a:bodyPr/>
          <a:lstStyle/>
          <a:p>
            <a:endParaRPr lang="en-IE" dirty="0"/>
          </a:p>
        </p:txBody>
      </p:sp>
      <p:sp>
        <p:nvSpPr>
          <p:cNvPr id="4" name="Slide Number Placeholder 3"/>
          <p:cNvSpPr>
            <a:spLocks noGrp="1"/>
          </p:cNvSpPr>
          <p:nvPr>
            <p:ph type="sldNum" sz="quarter" idx="12"/>
          </p:nvPr>
        </p:nvSpPr>
        <p:spPr/>
        <p:txBody>
          <a:bodyPr/>
          <a:lstStyle/>
          <a:p>
            <a:fld id="{054676E1-1FE7-4196-BDDA-5A744F1D7521}" type="slidenum">
              <a:rPr lang="en-IE" smtClean="0"/>
              <a:t>‹#›</a:t>
            </a:fld>
            <a:endParaRPr lang="en-I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9FD355C-4A24-41D6-9FA1-2AE0F8CDF1C1}" type="datetimeFigureOut">
              <a:rPr lang="en-US" smtClean="0"/>
              <a:t>11/20/2014</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054676E1-1FE7-4196-BDDA-5A744F1D7521}" type="slidenum">
              <a:rPr lang="en-IE" smtClean="0"/>
              <a:t>‹#›</a:t>
            </a:fld>
            <a:endParaRPr lang="en-I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9FD355C-4A24-41D6-9FA1-2AE0F8CDF1C1}" type="datetimeFigureOut">
              <a:rPr lang="en-US" smtClean="0"/>
              <a:t>11/20/2014</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a:xfrm>
            <a:off x="8077200" y="6356350"/>
            <a:ext cx="609600" cy="365125"/>
          </a:xfrm>
        </p:spPr>
        <p:txBody>
          <a:bodyPr/>
          <a:lstStyle/>
          <a:p>
            <a:fld id="{054676E1-1FE7-4196-BDDA-5A744F1D7521}" type="slidenum">
              <a:rPr lang="en-IE" smtClean="0"/>
              <a:t>‹#›</a:t>
            </a:fld>
            <a:endParaRPr lang="en-IE"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9FD355C-4A24-41D6-9FA1-2AE0F8CDF1C1}" type="datetimeFigureOut">
              <a:rPr lang="en-US" smtClean="0"/>
              <a:t>11/20/2014</a:t>
            </a:fld>
            <a:endParaRPr lang="en-IE"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IE"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54676E1-1FE7-4196-BDDA-5A744F1D7521}" type="slidenum">
              <a:rPr lang="en-IE" smtClean="0"/>
              <a:t>‹#›</a:t>
            </a:fld>
            <a:endParaRPr lang="en-IE"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IE" sz="7200" dirty="0" smtClean="0">
                <a:solidFill>
                  <a:schemeClr val="bg1"/>
                </a:solidFill>
              </a:rPr>
              <a:t>S</a:t>
            </a:r>
            <a:r>
              <a:rPr lang="en-IE" sz="7200" dirty="0" smtClean="0">
                <a:solidFill>
                  <a:srgbClr val="FFFF00"/>
                </a:solidFill>
              </a:rPr>
              <a:t>O</a:t>
            </a:r>
            <a:r>
              <a:rPr lang="en-IE" sz="7200" dirty="0" smtClean="0">
                <a:solidFill>
                  <a:srgbClr val="00B050"/>
                </a:solidFill>
              </a:rPr>
              <a:t>U</a:t>
            </a:r>
            <a:r>
              <a:rPr lang="en-IE" sz="7200" dirty="0" smtClean="0">
                <a:solidFill>
                  <a:srgbClr val="FF0000"/>
                </a:solidFill>
              </a:rPr>
              <a:t>T</a:t>
            </a:r>
            <a:r>
              <a:rPr lang="en-IE" sz="7200" dirty="0" smtClean="0">
                <a:solidFill>
                  <a:schemeClr val="tx1"/>
                </a:solidFill>
              </a:rPr>
              <a:t>H</a:t>
            </a:r>
            <a:r>
              <a:rPr lang="en-IE" sz="7200" dirty="0" smtClean="0"/>
              <a:t> </a:t>
            </a:r>
            <a:r>
              <a:rPr lang="en-IE" sz="7200" dirty="0" smtClean="0">
                <a:solidFill>
                  <a:schemeClr val="bg1"/>
                </a:solidFill>
              </a:rPr>
              <a:t>A</a:t>
            </a:r>
            <a:r>
              <a:rPr lang="en-IE" sz="7200" dirty="0" smtClean="0">
                <a:solidFill>
                  <a:srgbClr val="FFFF00"/>
                </a:solidFill>
              </a:rPr>
              <a:t>F</a:t>
            </a:r>
            <a:r>
              <a:rPr lang="en-IE" sz="7200" dirty="0" smtClean="0">
                <a:solidFill>
                  <a:srgbClr val="00B050"/>
                </a:solidFill>
              </a:rPr>
              <a:t>R</a:t>
            </a:r>
            <a:r>
              <a:rPr lang="en-IE" sz="7200" dirty="0" smtClean="0">
                <a:solidFill>
                  <a:srgbClr val="FF0000"/>
                </a:solidFill>
              </a:rPr>
              <a:t>I</a:t>
            </a:r>
            <a:r>
              <a:rPr lang="en-IE" sz="7200" dirty="0" smtClean="0">
                <a:solidFill>
                  <a:schemeClr val="tx1"/>
                </a:solidFill>
              </a:rPr>
              <a:t>C</a:t>
            </a:r>
            <a:r>
              <a:rPr lang="en-IE" sz="7200" dirty="0" smtClean="0">
                <a:solidFill>
                  <a:schemeClr val="accent1">
                    <a:lumMod val="75000"/>
                  </a:schemeClr>
                </a:solidFill>
              </a:rPr>
              <a:t>A</a:t>
            </a:r>
            <a:endParaRPr lang="en-IE" sz="7200" dirty="0">
              <a:solidFill>
                <a:schemeClr val="accent1">
                  <a:lumMod val="75000"/>
                </a:schemeClr>
              </a:solidFill>
            </a:endParaRPr>
          </a:p>
        </p:txBody>
      </p:sp>
      <p:sp>
        <p:nvSpPr>
          <p:cNvPr id="3" name="Subtitle 2"/>
          <p:cNvSpPr>
            <a:spLocks noGrp="1"/>
          </p:cNvSpPr>
          <p:nvPr>
            <p:ph type="subTitle" idx="1"/>
          </p:nvPr>
        </p:nvSpPr>
        <p:spPr/>
        <p:txBody>
          <a:bodyPr>
            <a:normAutofit fontScale="77500" lnSpcReduction="20000"/>
          </a:bodyPr>
          <a:lstStyle/>
          <a:p>
            <a:endParaRPr lang="en-IE" dirty="0" smtClean="0">
              <a:solidFill>
                <a:srgbClr val="FFFF00"/>
              </a:solidFill>
              <a:latin typeface="AR BONNIE" pitchFamily="2" charset="0"/>
            </a:endParaRPr>
          </a:p>
          <a:p>
            <a:r>
              <a:rPr lang="en-IE" sz="3900" dirty="0" smtClean="0">
                <a:solidFill>
                  <a:srgbClr val="FFFF00"/>
                </a:solidFill>
                <a:latin typeface="AR BONNIE" pitchFamily="2" charset="0"/>
              </a:rPr>
              <a:t>BY Brenda</a:t>
            </a:r>
          </a:p>
          <a:p>
            <a:r>
              <a:rPr lang="en-IE" sz="3900" dirty="0" smtClean="0">
                <a:solidFill>
                  <a:srgbClr val="7030A0"/>
                </a:solidFill>
                <a:latin typeface="AR BONNIE" pitchFamily="2" charset="0"/>
              </a:rPr>
              <a:t> </a:t>
            </a:r>
            <a:r>
              <a:rPr lang="en-IE" sz="3900" dirty="0" err="1" smtClean="0">
                <a:solidFill>
                  <a:srgbClr val="7030A0"/>
                </a:solidFill>
                <a:latin typeface="AR BONNIE" pitchFamily="2" charset="0"/>
              </a:rPr>
              <a:t>Shona</a:t>
            </a:r>
            <a:endParaRPr lang="en-IE" sz="3900" dirty="0" smtClean="0">
              <a:solidFill>
                <a:srgbClr val="7030A0"/>
              </a:solidFill>
              <a:latin typeface="AR BONNIE" pitchFamily="2" charset="0"/>
            </a:endParaRPr>
          </a:p>
          <a:p>
            <a:r>
              <a:rPr lang="en-IE" sz="3900" dirty="0" smtClean="0">
                <a:solidFill>
                  <a:schemeClr val="bg2">
                    <a:lumMod val="60000"/>
                    <a:lumOff val="40000"/>
                  </a:schemeClr>
                </a:solidFill>
                <a:latin typeface="AR BONNIE" pitchFamily="2" charset="0"/>
              </a:rPr>
              <a:t> Amy</a:t>
            </a:r>
            <a:endParaRPr lang="en-IE" sz="3900" dirty="0">
              <a:solidFill>
                <a:schemeClr val="bg2">
                  <a:lumMod val="60000"/>
                  <a:lumOff val="40000"/>
                </a:schemeClr>
              </a:solidFill>
              <a:latin typeface="AR BONNIE" pitchFamily="2"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t>Nelson Mandela</a:t>
            </a:r>
            <a:endParaRPr lang="en-IE" dirty="0"/>
          </a:p>
        </p:txBody>
      </p:sp>
      <p:sp>
        <p:nvSpPr>
          <p:cNvPr id="3" name="Content Placeholder 2"/>
          <p:cNvSpPr>
            <a:spLocks noGrp="1"/>
          </p:cNvSpPr>
          <p:nvPr>
            <p:ph idx="1"/>
          </p:nvPr>
        </p:nvSpPr>
        <p:spPr/>
        <p:txBody>
          <a:bodyPr/>
          <a:lstStyle/>
          <a:p>
            <a:r>
              <a:rPr lang="en-IE" dirty="0" smtClean="0"/>
              <a:t>His work paid off because in 1994 came an election where all races could vote </a:t>
            </a:r>
          </a:p>
          <a:p>
            <a:r>
              <a:rPr lang="en-IE" dirty="0" smtClean="0"/>
              <a:t>That's where Nelson Mandela was elected to be president of South Africa</a:t>
            </a:r>
          </a:p>
          <a:p>
            <a:r>
              <a:rPr lang="en-IE" dirty="0" smtClean="0"/>
              <a:t>Mandela was awarded Nobel peace prize in 1993</a:t>
            </a:r>
            <a:endParaRPr lang="en-IE" dirty="0"/>
          </a:p>
        </p:txBody>
      </p:sp>
      <p:pic>
        <p:nvPicPr>
          <p:cNvPr id="3074" name="Picture 2" descr="http://3.bp.blogspot.com/-ZlVRolMFoZk/UqGAA4_NBII/AAAAAAAADWY/AJj3-7TyUOM/s1600/NELSONMANDELA.jpg"/>
          <p:cNvPicPr>
            <a:picLocks noChangeAspect="1" noChangeArrowheads="1"/>
          </p:cNvPicPr>
          <p:nvPr/>
        </p:nvPicPr>
        <p:blipFill>
          <a:blip r:embed="rId2"/>
          <a:srcRect/>
          <a:stretch>
            <a:fillRect/>
          </a:stretch>
        </p:blipFill>
        <p:spPr bwMode="auto">
          <a:xfrm>
            <a:off x="642910" y="214290"/>
            <a:ext cx="8001056" cy="642939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diamond(out)">
                                      <p:cBhvr>
                                        <p:cTn id="7" dur="3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dirty="0"/>
          </a:p>
        </p:txBody>
      </p:sp>
      <p:sp>
        <p:nvSpPr>
          <p:cNvPr id="3" name="Content Placeholder 2"/>
          <p:cNvSpPr>
            <a:spLocks noGrp="1"/>
          </p:cNvSpPr>
          <p:nvPr>
            <p:ph idx="1"/>
          </p:nvPr>
        </p:nvSpPr>
        <p:spPr>
          <a:xfrm>
            <a:off x="457200" y="1935480"/>
            <a:ext cx="8229600" cy="1350644"/>
          </a:xfrm>
        </p:spPr>
        <p:txBody>
          <a:bodyPr/>
          <a:lstStyle/>
          <a:p>
            <a:endParaRPr lang="en-IE" dirty="0"/>
          </a:p>
        </p:txBody>
      </p:sp>
      <p:pic>
        <p:nvPicPr>
          <p:cNvPr id="23554" name="Picture 2" descr="http://ec.l.thumbs.canstockphoto.com/canstock0226012.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a:t>P</a:t>
            </a:r>
            <a:r>
              <a:rPr lang="en-IE" dirty="0" smtClean="0"/>
              <a:t>opulation</a:t>
            </a:r>
            <a:endParaRPr lang="en-IE" dirty="0"/>
          </a:p>
        </p:txBody>
      </p:sp>
      <p:sp>
        <p:nvSpPr>
          <p:cNvPr id="4" name="Content Placeholder 3"/>
          <p:cNvSpPr>
            <a:spLocks noGrp="1"/>
          </p:cNvSpPr>
          <p:nvPr>
            <p:ph idx="1"/>
          </p:nvPr>
        </p:nvSpPr>
        <p:spPr>
          <a:xfrm>
            <a:off x="457200" y="1935480"/>
            <a:ext cx="8229600" cy="564826"/>
          </a:xfrm>
        </p:spPr>
        <p:txBody>
          <a:bodyPr/>
          <a:lstStyle/>
          <a:p>
            <a:r>
              <a:rPr lang="en-IE" dirty="0" smtClean="0"/>
              <a:t>The population of South Africa is 43,786,115</a:t>
            </a:r>
            <a:endParaRPr lang="en-IE" dirty="0"/>
          </a:p>
        </p:txBody>
      </p:sp>
      <p:sp>
        <p:nvSpPr>
          <p:cNvPr id="21506" name="AutoShape 2" descr="http://4.bp.blogspot.com/-vkrSSN7-4X8/USPGc02-bNI/AAAAAAAAABA/DlCfZBm_8qs/s1600/penguin_waving_animation_by_lpsglitterpaw-d56m2k9.gif"/>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E"/>
          </a:p>
        </p:txBody>
      </p:sp>
      <p:pic>
        <p:nvPicPr>
          <p:cNvPr id="21508" name="Picture 4" descr="http://4.bp.blogspot.com/-vkrSSN7-4X8/USPGc02-bNI/AAAAAAAAABA/DlCfZBm_8qs/s1600/penguin_waving_animation_by_lpsglitterpaw-d56m2k9.gif"/>
          <p:cNvPicPr>
            <a:picLocks noChangeAspect="1" noChangeArrowheads="1" noCrop="1"/>
          </p:cNvPicPr>
          <p:nvPr/>
        </p:nvPicPr>
        <p:blipFill>
          <a:blip r:embed="rId2"/>
          <a:srcRect/>
          <a:stretch>
            <a:fillRect/>
          </a:stretch>
        </p:blipFill>
        <p:spPr bwMode="auto">
          <a:xfrm>
            <a:off x="285720" y="2643182"/>
            <a:ext cx="2071702" cy="3000356"/>
          </a:xfrm>
          <a:prstGeom prst="rect">
            <a:avLst/>
          </a:prstGeom>
          <a:noFill/>
        </p:spPr>
      </p:pic>
      <p:pic>
        <p:nvPicPr>
          <p:cNvPr id="21512" name="Picture 8" descr="http://4.bp.blogspot.com/-vkrSSN7-4X8/USPGc02-bNI/AAAAAAAAABA/DlCfZBm_8qs/s1600/penguin_waving_animation_by_lpsglitterpaw-d56m2k9.gif"/>
          <p:cNvPicPr>
            <a:picLocks noChangeAspect="1" noChangeArrowheads="1" noCrop="1"/>
          </p:cNvPicPr>
          <p:nvPr/>
        </p:nvPicPr>
        <p:blipFill>
          <a:blip r:embed="rId2"/>
          <a:srcRect/>
          <a:stretch>
            <a:fillRect/>
          </a:stretch>
        </p:blipFill>
        <p:spPr bwMode="auto">
          <a:xfrm>
            <a:off x="2285984" y="3429000"/>
            <a:ext cx="1785950" cy="2928934"/>
          </a:xfrm>
          <a:prstGeom prst="rect">
            <a:avLst/>
          </a:prstGeom>
          <a:noFill/>
        </p:spPr>
      </p:pic>
      <p:pic>
        <p:nvPicPr>
          <p:cNvPr id="9" name="Picture 8" descr="http://4.bp.blogspot.com/-vkrSSN7-4X8/USPGc02-bNI/AAAAAAAAABA/DlCfZBm_8qs/s1600/penguin_waving_animation_by_lpsglitterpaw-d56m2k9.gif"/>
          <p:cNvPicPr>
            <a:picLocks noChangeAspect="1" noChangeArrowheads="1" noCrop="1"/>
          </p:cNvPicPr>
          <p:nvPr/>
        </p:nvPicPr>
        <p:blipFill>
          <a:blip r:embed="rId2"/>
          <a:srcRect/>
          <a:stretch>
            <a:fillRect/>
          </a:stretch>
        </p:blipFill>
        <p:spPr bwMode="auto">
          <a:xfrm>
            <a:off x="4714876" y="3071810"/>
            <a:ext cx="1500198" cy="3357561"/>
          </a:xfrm>
          <a:prstGeom prst="rect">
            <a:avLst/>
          </a:prstGeom>
          <a:noFill/>
        </p:spPr>
      </p:pic>
      <p:pic>
        <p:nvPicPr>
          <p:cNvPr id="10" name="Picture 8" descr="http://4.bp.blogspot.com/-vkrSSN7-4X8/USPGc02-bNI/AAAAAAAAABA/DlCfZBm_8qs/s1600/penguin_waving_animation_by_lpsglitterpaw-d56m2k9.gif"/>
          <p:cNvPicPr>
            <a:picLocks noChangeAspect="1" noChangeArrowheads="1" noCrop="1"/>
          </p:cNvPicPr>
          <p:nvPr/>
        </p:nvPicPr>
        <p:blipFill>
          <a:blip r:embed="rId2"/>
          <a:srcRect/>
          <a:stretch>
            <a:fillRect/>
          </a:stretch>
        </p:blipFill>
        <p:spPr bwMode="auto">
          <a:xfrm>
            <a:off x="6215074" y="2714620"/>
            <a:ext cx="2428860" cy="2928934"/>
          </a:xfrm>
          <a:prstGeom prst="rect">
            <a:avLst/>
          </a:prstGeom>
          <a:noFill/>
        </p:spPr>
      </p:pic>
      <p:pic>
        <p:nvPicPr>
          <p:cNvPr id="16" name="Picture 8" descr="http://4.bp.blogspot.com/-vkrSSN7-4X8/USPGc02-bNI/AAAAAAAAABA/DlCfZBm_8qs/s1600/penguin_waving_animation_by_lpsglitterpaw-d56m2k9.gif"/>
          <p:cNvPicPr>
            <a:picLocks noChangeAspect="1" noChangeArrowheads="1" noCrop="1"/>
          </p:cNvPicPr>
          <p:nvPr/>
        </p:nvPicPr>
        <p:blipFill>
          <a:blip r:embed="rId3" cstate="print"/>
          <a:srcRect/>
          <a:stretch>
            <a:fillRect/>
          </a:stretch>
        </p:blipFill>
        <p:spPr bwMode="auto">
          <a:xfrm>
            <a:off x="3714744" y="2571744"/>
            <a:ext cx="1132548" cy="1857364"/>
          </a:xfrm>
          <a:prstGeom prst="rect">
            <a:avLst/>
          </a:prstGeom>
          <a:noFill/>
        </p:spPr>
      </p:pic>
      <p:pic>
        <p:nvPicPr>
          <p:cNvPr id="17" name="Picture 8" descr="http://4.bp.blogspot.com/-vkrSSN7-4X8/USPGc02-bNI/AAAAAAAAABA/DlCfZBm_8qs/s1600/penguin_waving_animation_by_lpsglitterpaw-d56m2k9.gif"/>
          <p:cNvPicPr>
            <a:picLocks noChangeAspect="1" noChangeArrowheads="1" noCrop="1"/>
          </p:cNvPicPr>
          <p:nvPr/>
        </p:nvPicPr>
        <p:blipFill>
          <a:blip r:embed="rId4" cstate="print"/>
          <a:srcRect/>
          <a:stretch>
            <a:fillRect/>
          </a:stretch>
        </p:blipFill>
        <p:spPr bwMode="auto">
          <a:xfrm>
            <a:off x="5786446" y="2571744"/>
            <a:ext cx="714380" cy="117157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t>Location</a:t>
            </a:r>
            <a:endParaRPr lang="en-IE" dirty="0"/>
          </a:p>
        </p:txBody>
      </p:sp>
      <p:sp>
        <p:nvSpPr>
          <p:cNvPr id="3" name="Content Placeholder 2"/>
          <p:cNvSpPr>
            <a:spLocks noGrp="1"/>
          </p:cNvSpPr>
          <p:nvPr>
            <p:ph idx="1"/>
          </p:nvPr>
        </p:nvSpPr>
        <p:spPr/>
        <p:txBody>
          <a:bodyPr/>
          <a:lstStyle/>
          <a:p>
            <a:r>
              <a:rPr lang="en-IE" dirty="0" smtClean="0"/>
              <a:t>It is the most southerly point in Africa</a:t>
            </a:r>
            <a:endParaRPr lang="en-IE" dirty="0"/>
          </a:p>
        </p:txBody>
      </p:sp>
      <p:pic>
        <p:nvPicPr>
          <p:cNvPr id="20482" name="Picture 2" descr="http://bhsvolunteerabroad.webs.com/Africa%20Cartoon%20Map%20SA%20arrow.jpg"/>
          <p:cNvPicPr>
            <a:picLocks noChangeAspect="1" noChangeArrowheads="1"/>
          </p:cNvPicPr>
          <p:nvPr/>
        </p:nvPicPr>
        <p:blipFill>
          <a:blip r:embed="rId2"/>
          <a:srcRect/>
          <a:stretch>
            <a:fillRect/>
          </a:stretch>
        </p:blipFill>
        <p:spPr bwMode="auto">
          <a:xfrm>
            <a:off x="2500298" y="2428868"/>
            <a:ext cx="4143404" cy="421484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t>Area</a:t>
            </a:r>
            <a:endParaRPr lang="en-IE" dirty="0"/>
          </a:p>
        </p:txBody>
      </p:sp>
      <p:sp>
        <p:nvSpPr>
          <p:cNvPr id="3" name="Content Placeholder 2"/>
          <p:cNvSpPr>
            <a:spLocks noGrp="1"/>
          </p:cNvSpPr>
          <p:nvPr>
            <p:ph idx="1"/>
          </p:nvPr>
        </p:nvSpPr>
        <p:spPr>
          <a:xfrm>
            <a:off x="457200" y="1935480"/>
            <a:ext cx="8229600" cy="4708230"/>
          </a:xfrm>
        </p:spPr>
        <p:txBody>
          <a:bodyPr/>
          <a:lstStyle/>
          <a:p>
            <a:r>
              <a:rPr lang="en-IE" dirty="0" smtClean="0"/>
              <a:t>South </a:t>
            </a:r>
            <a:r>
              <a:rPr lang="en-IE" dirty="0" err="1" smtClean="0"/>
              <a:t>Africas</a:t>
            </a:r>
            <a:r>
              <a:rPr lang="en-IE" dirty="0" smtClean="0"/>
              <a:t> area is just over 1.2 million km². The distance from north to south is about 1,600 km and the same from east to west. It is five times the size of Japan and three times the size of Texas.</a:t>
            </a:r>
            <a:endParaRPr lang="en-IE" dirty="0"/>
          </a:p>
        </p:txBody>
      </p:sp>
      <p:pic>
        <p:nvPicPr>
          <p:cNvPr id="4" name="Picture 2" descr="http://www.nambitiplumbers.co.za/images/south-africa-240-animated-flag-gifs.gif"/>
          <p:cNvPicPr>
            <a:picLocks noChangeAspect="1" noChangeArrowheads="1" noCrop="1"/>
          </p:cNvPicPr>
          <p:nvPr/>
        </p:nvPicPr>
        <p:blipFill>
          <a:blip r:embed="rId2"/>
          <a:srcRect/>
          <a:stretch>
            <a:fillRect/>
          </a:stretch>
        </p:blipFill>
        <p:spPr bwMode="auto">
          <a:xfrm>
            <a:off x="714348" y="3720246"/>
            <a:ext cx="5500726" cy="2780587"/>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t>The Current Leader</a:t>
            </a:r>
            <a:endParaRPr lang="en-IE" dirty="0"/>
          </a:p>
        </p:txBody>
      </p:sp>
      <p:sp>
        <p:nvSpPr>
          <p:cNvPr id="3" name="Content Placeholder 2"/>
          <p:cNvSpPr>
            <a:spLocks noGrp="1"/>
          </p:cNvSpPr>
          <p:nvPr>
            <p:ph idx="1"/>
          </p:nvPr>
        </p:nvSpPr>
        <p:spPr/>
        <p:txBody>
          <a:bodyPr/>
          <a:lstStyle/>
          <a:p>
            <a:r>
              <a:rPr lang="en-IE" dirty="0" smtClean="0"/>
              <a:t>The current leader of South Africa is Jacob </a:t>
            </a:r>
            <a:r>
              <a:rPr lang="en-IE" dirty="0" err="1" smtClean="0"/>
              <a:t>Zuma</a:t>
            </a:r>
            <a:endParaRPr lang="en-IE" dirty="0"/>
          </a:p>
        </p:txBody>
      </p:sp>
      <p:pic>
        <p:nvPicPr>
          <p:cNvPr id="1026" name="Picture 2" descr="http://ts2.mm.bing.net/th?id=HN.608044421745936427&amp;pid=1.7"/>
          <p:cNvPicPr>
            <a:picLocks noChangeAspect="1" noChangeArrowheads="1"/>
          </p:cNvPicPr>
          <p:nvPr/>
        </p:nvPicPr>
        <p:blipFill>
          <a:blip r:embed="rId2"/>
          <a:srcRect/>
          <a:stretch>
            <a:fillRect/>
          </a:stretch>
        </p:blipFill>
        <p:spPr bwMode="auto">
          <a:xfrm>
            <a:off x="1000100" y="2500306"/>
            <a:ext cx="6929486" cy="36433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ircle(out)">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t>Famous people </a:t>
            </a:r>
            <a:endParaRPr lang="en-IE" dirty="0"/>
          </a:p>
        </p:txBody>
      </p:sp>
      <p:sp>
        <p:nvSpPr>
          <p:cNvPr id="3" name="Content Placeholder 2"/>
          <p:cNvSpPr>
            <a:spLocks noGrp="1"/>
          </p:cNvSpPr>
          <p:nvPr>
            <p:ph idx="1"/>
          </p:nvPr>
        </p:nvSpPr>
        <p:spPr/>
        <p:txBody>
          <a:bodyPr/>
          <a:lstStyle/>
          <a:p>
            <a:r>
              <a:rPr lang="en-IE" dirty="0" smtClean="0"/>
              <a:t>Nelson Mandela</a:t>
            </a:r>
          </a:p>
          <a:p>
            <a:r>
              <a:rPr lang="en-IE" dirty="0" err="1" smtClean="0"/>
              <a:t>Troye</a:t>
            </a:r>
            <a:r>
              <a:rPr lang="en-IE" dirty="0" smtClean="0"/>
              <a:t> Sivan</a:t>
            </a:r>
          </a:p>
          <a:p>
            <a:r>
              <a:rPr lang="en-IE" dirty="0" smtClean="0"/>
              <a:t>Oscar </a:t>
            </a:r>
            <a:r>
              <a:rPr lang="en-IE" dirty="0" err="1" smtClean="0"/>
              <a:t>Pistorius</a:t>
            </a:r>
            <a:endParaRPr lang="en-IE" dirty="0" smtClean="0"/>
          </a:p>
        </p:txBody>
      </p:sp>
      <p:pic>
        <p:nvPicPr>
          <p:cNvPr id="18434" name="Picture 2" descr="http://2.bp.blogspot.com/_-99_YzOWAq4/TVKeMKWJ3jI/AAAAAAAAAJg/6Ph2S4PIGbY/s1600/nelson_mandela.jpg"/>
          <p:cNvPicPr>
            <a:picLocks noChangeAspect="1" noChangeArrowheads="1"/>
          </p:cNvPicPr>
          <p:nvPr/>
        </p:nvPicPr>
        <p:blipFill>
          <a:blip r:embed="rId2"/>
          <a:srcRect/>
          <a:stretch>
            <a:fillRect/>
          </a:stretch>
        </p:blipFill>
        <p:spPr bwMode="auto">
          <a:xfrm>
            <a:off x="4429124" y="2000240"/>
            <a:ext cx="3214710" cy="4214842"/>
          </a:xfrm>
          <a:prstGeom prst="rect">
            <a:avLst/>
          </a:prstGeom>
          <a:noFill/>
        </p:spPr>
      </p:pic>
      <p:pic>
        <p:nvPicPr>
          <p:cNvPr id="18438" name="Picture 6" descr="http://en.kidsmusic.info/photo/troye-sivan/the-fault-in-our-stars/troye-sivan-the-fault-in-our-stars-cover.jpg?size=310x310"/>
          <p:cNvPicPr>
            <a:picLocks noChangeAspect="1" noChangeArrowheads="1"/>
          </p:cNvPicPr>
          <p:nvPr/>
        </p:nvPicPr>
        <p:blipFill>
          <a:blip r:embed="rId3"/>
          <a:srcRect/>
          <a:stretch>
            <a:fillRect/>
          </a:stretch>
        </p:blipFill>
        <p:spPr bwMode="auto">
          <a:xfrm>
            <a:off x="4214810" y="1928802"/>
            <a:ext cx="4286280" cy="4929198"/>
          </a:xfrm>
          <a:prstGeom prst="rect">
            <a:avLst/>
          </a:prstGeom>
          <a:noFill/>
        </p:spPr>
      </p:pic>
      <p:pic>
        <p:nvPicPr>
          <p:cNvPr id="18440" name="Picture 8" descr="http://3.bp.blogspot.com/-0h3xeNRjEJU/UR00i9q5XTI/AAAAAAAAuPI/txExl_cR0Eg/s1600/Oscar+Pistorius+02.jpg"/>
          <p:cNvPicPr>
            <a:picLocks noChangeAspect="1" noChangeArrowheads="1"/>
          </p:cNvPicPr>
          <p:nvPr/>
        </p:nvPicPr>
        <p:blipFill>
          <a:blip r:embed="rId4"/>
          <a:srcRect/>
          <a:stretch>
            <a:fillRect/>
          </a:stretch>
        </p:blipFill>
        <p:spPr bwMode="auto">
          <a:xfrm>
            <a:off x="3513130" y="1928802"/>
            <a:ext cx="5630870" cy="492919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3000" fill="hold"/>
                                        <p:tgtEl>
                                          <p:spTgt spid="18434"/>
                                        </p:tgtEl>
                                        <p:attrNameLst>
                                          <p:attrName>ppt_x</p:attrName>
                                        </p:attrNameLst>
                                      </p:cBhvr>
                                      <p:tavLst>
                                        <p:tav tm="0">
                                          <p:val>
                                            <p:strVal val="#ppt_x"/>
                                          </p:val>
                                        </p:tav>
                                        <p:tav tm="100000">
                                          <p:val>
                                            <p:strVal val="#ppt_x"/>
                                          </p:val>
                                        </p:tav>
                                      </p:tavLst>
                                    </p:anim>
                                    <p:anim calcmode="lin" valueType="num">
                                      <p:cBhvr additive="base">
                                        <p:cTn id="8" dur="3000" fill="hold"/>
                                        <p:tgtEl>
                                          <p:spTgt spid="1843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18438"/>
                                        </p:tgtEl>
                                        <p:attrNameLst>
                                          <p:attrName>style.visibility</p:attrName>
                                        </p:attrNameLst>
                                      </p:cBhvr>
                                      <p:to>
                                        <p:strVal val="visible"/>
                                      </p:to>
                                    </p:set>
                                    <p:animEffect transition="in" filter="diamond(in)">
                                      <p:cBhvr>
                                        <p:cTn id="13" dur="3000"/>
                                        <p:tgtEl>
                                          <p:spTgt spid="18438"/>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18440"/>
                                        </p:tgtEl>
                                        <p:attrNameLst>
                                          <p:attrName>style.visibility</p:attrName>
                                        </p:attrNameLst>
                                      </p:cBhvr>
                                      <p:to>
                                        <p:strVal val="visible"/>
                                      </p:to>
                                    </p:set>
                                    <p:animEffect transition="in" filter="checkerboard(across)">
                                      <p:cBhvr>
                                        <p:cTn id="18" dur="3000"/>
                                        <p:tgtEl>
                                          <p:spTgt spid="184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t>Map</a:t>
            </a:r>
            <a:endParaRPr lang="en-IE" dirty="0"/>
          </a:p>
        </p:txBody>
      </p:sp>
      <p:pic>
        <p:nvPicPr>
          <p:cNvPr id="17410" name="Picture 2" descr="http://www.simplyholiday.co.za/images/sa_map.jpg"/>
          <p:cNvPicPr>
            <a:picLocks noChangeAspect="1" noChangeArrowheads="1"/>
          </p:cNvPicPr>
          <p:nvPr/>
        </p:nvPicPr>
        <p:blipFill>
          <a:blip r:embed="rId2"/>
          <a:srcRect/>
          <a:stretch>
            <a:fillRect/>
          </a:stretch>
        </p:blipFill>
        <p:spPr bwMode="auto">
          <a:xfrm>
            <a:off x="785785" y="1928802"/>
            <a:ext cx="7286677" cy="42862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7412" name="Picture 4" descr="http://media.maps.com/magellan/Images/southafricarah.gif"/>
          <p:cNvPicPr>
            <a:picLocks noChangeAspect="1" noChangeArrowheads="1"/>
          </p:cNvPicPr>
          <p:nvPr/>
        </p:nvPicPr>
        <p:blipFill>
          <a:blip r:embed="rId3"/>
          <a:srcRect/>
          <a:stretch>
            <a:fillRect/>
          </a:stretch>
        </p:blipFill>
        <p:spPr bwMode="auto">
          <a:xfrm>
            <a:off x="642910" y="1928802"/>
            <a:ext cx="7500990" cy="421484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circle(in)">
                                      <p:cBhvr>
                                        <p:cTn id="7" dur="2000"/>
                                        <p:tgtEl>
                                          <p:spTgt spid="174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7412"/>
                                        </p:tgtEl>
                                        <p:attrNameLst>
                                          <p:attrName>style.visibility</p:attrName>
                                        </p:attrNameLst>
                                      </p:cBhvr>
                                      <p:to>
                                        <p:strVal val="visible"/>
                                      </p:to>
                                    </p:set>
                                    <p:animEffect transition="in" filter="circle(in)">
                                      <p:cBhvr>
                                        <p:cTn id="12" dur="5000"/>
                                        <p:tgtEl>
                                          <p:spTgt spid="17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t>Religions</a:t>
            </a:r>
            <a:endParaRPr lang="en-IE" dirty="0"/>
          </a:p>
        </p:txBody>
      </p:sp>
      <p:sp>
        <p:nvSpPr>
          <p:cNvPr id="3" name="Content Placeholder 2"/>
          <p:cNvSpPr>
            <a:spLocks noGrp="1"/>
          </p:cNvSpPr>
          <p:nvPr>
            <p:ph idx="1"/>
          </p:nvPr>
        </p:nvSpPr>
        <p:spPr/>
        <p:txBody>
          <a:bodyPr/>
          <a:lstStyle/>
          <a:p>
            <a:pPr>
              <a:buNone/>
            </a:pPr>
            <a:r>
              <a:rPr lang="en-IE" dirty="0" smtClean="0"/>
              <a:t>Christians -68%</a:t>
            </a:r>
          </a:p>
          <a:p>
            <a:pPr>
              <a:buNone/>
            </a:pPr>
            <a:r>
              <a:rPr lang="en-IE" dirty="0" smtClean="0"/>
              <a:t>Muslims-2%</a:t>
            </a:r>
          </a:p>
          <a:p>
            <a:pPr>
              <a:buNone/>
            </a:pPr>
            <a:r>
              <a:rPr lang="en-IE" dirty="0" smtClean="0"/>
              <a:t>Hindu -1.5%</a:t>
            </a:r>
          </a:p>
          <a:p>
            <a:pPr>
              <a:buNone/>
            </a:pPr>
            <a:r>
              <a:rPr lang="en-IE" dirty="0" smtClean="0"/>
              <a:t>Indigenous beliefs and aminmist 28.5%</a:t>
            </a:r>
            <a:endParaRPr lang="en-IE" dirty="0"/>
          </a:p>
        </p:txBody>
      </p:sp>
      <p:pic>
        <p:nvPicPr>
          <p:cNvPr id="2050" name="Picture 2" descr="http://www.htcogic.org/images/animated/priest_preaching_behind_podium_lg_wht.gif"/>
          <p:cNvPicPr>
            <a:picLocks noChangeAspect="1" noChangeArrowheads="1" noCrop="1"/>
          </p:cNvPicPr>
          <p:nvPr/>
        </p:nvPicPr>
        <p:blipFill>
          <a:blip r:embed="rId2"/>
          <a:srcRect/>
          <a:stretch>
            <a:fillRect/>
          </a:stretch>
        </p:blipFill>
        <p:spPr bwMode="auto">
          <a:xfrm>
            <a:off x="2143108" y="3857628"/>
            <a:ext cx="4429156" cy="300037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ox(in)">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t>History Of Nelson Mandela</a:t>
            </a:r>
            <a:endParaRPr lang="en-IE" dirty="0"/>
          </a:p>
        </p:txBody>
      </p:sp>
      <p:sp>
        <p:nvSpPr>
          <p:cNvPr id="3" name="Content Placeholder 2"/>
          <p:cNvSpPr>
            <a:spLocks noGrp="1"/>
          </p:cNvSpPr>
          <p:nvPr>
            <p:ph idx="1"/>
          </p:nvPr>
        </p:nvSpPr>
        <p:spPr/>
        <p:txBody>
          <a:bodyPr>
            <a:normAutofit lnSpcReduction="10000"/>
          </a:bodyPr>
          <a:lstStyle/>
          <a:p>
            <a:r>
              <a:rPr lang="en-IE" dirty="0" smtClean="0"/>
              <a:t>He was born in South Africa on July 18</a:t>
            </a:r>
            <a:r>
              <a:rPr lang="en-IE" baseline="30000" dirty="0" smtClean="0"/>
              <a:t>th</a:t>
            </a:r>
            <a:r>
              <a:rPr lang="en-IE" dirty="0" smtClean="0"/>
              <a:t> 1918</a:t>
            </a:r>
          </a:p>
          <a:p>
            <a:r>
              <a:rPr lang="en-IE" dirty="0" smtClean="0"/>
              <a:t>He fought against apartheid a system where non~ white citizens were separated from white and did not have equal rights</a:t>
            </a:r>
          </a:p>
          <a:p>
            <a:r>
              <a:rPr lang="en-IE" dirty="0" smtClean="0"/>
              <a:t>He planned to bomb certain buildings, but making sure that nobody was hurt</a:t>
            </a:r>
          </a:p>
          <a:p>
            <a:r>
              <a:rPr lang="en-IE" dirty="0" smtClean="0"/>
              <a:t>Because of this, he was classified as a terrorist by the South African government and was sent to prison</a:t>
            </a:r>
          </a:p>
          <a:p>
            <a:r>
              <a:rPr lang="en-IE" dirty="0" smtClean="0"/>
              <a:t>He spend 27 years in prison, but was finally released in 1990. He then continued his campaign to release apartheid</a:t>
            </a:r>
          </a:p>
          <a:p>
            <a:endParaRPr lang="en-IE"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173</TotalTime>
  <Words>236</Words>
  <Application>Microsoft Office PowerPoint</Application>
  <PresentationFormat>On-screen Show (4:3)</PresentationFormat>
  <Paragraphs>33</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 BONNIE</vt:lpstr>
      <vt:lpstr>Calibri</vt:lpstr>
      <vt:lpstr>Constantia</vt:lpstr>
      <vt:lpstr>Wingdings 2</vt:lpstr>
      <vt:lpstr>Flow</vt:lpstr>
      <vt:lpstr>SOUTH AFRICA</vt:lpstr>
      <vt:lpstr>Population</vt:lpstr>
      <vt:lpstr>Location</vt:lpstr>
      <vt:lpstr>Area</vt:lpstr>
      <vt:lpstr>The Current Leader</vt:lpstr>
      <vt:lpstr>Famous people </vt:lpstr>
      <vt:lpstr>Map</vt:lpstr>
      <vt:lpstr>Religions</vt:lpstr>
      <vt:lpstr>History Of Nelson Mandela</vt:lpstr>
      <vt:lpstr>Nelson Mandela</vt:lpstr>
      <vt:lpstr>PowerPoint Presentation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The Girls</dc:creator>
  <cp:lastModifiedBy>User</cp:lastModifiedBy>
  <cp:revision>18</cp:revision>
  <dcterms:created xsi:type="dcterms:W3CDTF">2014-11-18T17:13:17Z</dcterms:created>
  <dcterms:modified xsi:type="dcterms:W3CDTF">2014-11-20T13:22:30Z</dcterms:modified>
</cp:coreProperties>
</file>