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6"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53B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2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F3B24C-EE5C-4333-9FFB-43CC505BDB1C}" type="datetimeFigureOut">
              <a:rPr lang="en-IE" smtClean="0"/>
              <a:t>25/11/2014</a:t>
            </a:fld>
            <a:endParaRPr lang="en-I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EDDD7C-D12E-4B9C-8AF2-7D4F3EB28C56}" type="slidenum">
              <a:rPr lang="en-IE" smtClean="0"/>
              <a:t>‹#›</a:t>
            </a:fld>
            <a:endParaRPr lang="en-IE"/>
          </a:p>
        </p:txBody>
      </p:sp>
    </p:spTree>
    <p:extLst>
      <p:ext uri="{BB962C8B-B14F-4D97-AF65-F5344CB8AC3E}">
        <p14:creationId xmlns:p14="http://schemas.microsoft.com/office/powerpoint/2010/main" val="15617156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0DEDDD7C-D12E-4B9C-8AF2-7D4F3EB28C56}" type="slidenum">
              <a:rPr lang="en-IE" smtClean="0"/>
              <a:t>9</a:t>
            </a:fld>
            <a:endParaRPr lang="en-IE"/>
          </a:p>
        </p:txBody>
      </p:sp>
    </p:spTree>
    <p:extLst>
      <p:ext uri="{BB962C8B-B14F-4D97-AF65-F5344CB8AC3E}">
        <p14:creationId xmlns:p14="http://schemas.microsoft.com/office/powerpoint/2010/main" val="7394358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0D2D1B6-7E95-4E62-B62E-1A782C8CB3D0}" type="datetimeFigureOut">
              <a:rPr lang="en-IE" smtClean="0"/>
              <a:t>25/11/2014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B3B41197-67F8-40BC-AFE7-727842EA3B50}" type="slidenum">
              <a:rPr lang="en-IE" smtClean="0"/>
              <a:t>‹#›</a:t>
            </a:fld>
            <a:endParaRPr lang="en-IE"/>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D2D1B6-7E95-4E62-B62E-1A782C8CB3D0}" type="datetimeFigureOut">
              <a:rPr lang="en-IE" smtClean="0"/>
              <a:t>25/11/2014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B3B41197-67F8-40BC-AFE7-727842EA3B50}" type="slidenum">
              <a:rPr lang="en-IE" smtClean="0"/>
              <a:t>‹#›</a:t>
            </a:fld>
            <a:endParaRPr lang="en-IE"/>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0D2D1B6-7E95-4E62-B62E-1A782C8CB3D0}" type="datetimeFigureOut">
              <a:rPr lang="en-IE" smtClean="0"/>
              <a:t>25/11/2014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B3B41197-67F8-40BC-AFE7-727842EA3B50}" type="slidenum">
              <a:rPr lang="en-IE" smtClean="0"/>
              <a:t>‹#›</a:t>
            </a:fld>
            <a:endParaRPr lang="en-IE"/>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0D2D1B6-7E95-4E62-B62E-1A782C8CB3D0}" type="datetimeFigureOut">
              <a:rPr lang="en-IE" smtClean="0"/>
              <a:t>25/11/2014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B3B41197-67F8-40BC-AFE7-727842EA3B50}" type="slidenum">
              <a:rPr lang="en-IE" smtClean="0"/>
              <a:t>‹#›</a:t>
            </a:fld>
            <a:endParaRPr lang="en-IE"/>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D2D1B6-7E95-4E62-B62E-1A782C8CB3D0}" type="datetimeFigureOut">
              <a:rPr lang="en-IE" smtClean="0"/>
              <a:t>25/11/2014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B3B41197-67F8-40BC-AFE7-727842EA3B50}" type="slidenum">
              <a:rPr lang="en-IE" smtClean="0"/>
              <a:t>‹#›</a:t>
            </a:fld>
            <a:endParaRPr lang="en-IE"/>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0D2D1B6-7E95-4E62-B62E-1A782C8CB3D0}" type="datetimeFigureOut">
              <a:rPr lang="en-IE" smtClean="0"/>
              <a:t>25/11/2014</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B3B41197-67F8-40BC-AFE7-727842EA3B50}" type="slidenum">
              <a:rPr lang="en-IE" smtClean="0"/>
              <a:t>‹#›</a:t>
            </a:fld>
            <a:endParaRPr lang="en-IE"/>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0D2D1B6-7E95-4E62-B62E-1A782C8CB3D0}" type="datetimeFigureOut">
              <a:rPr lang="en-IE" smtClean="0"/>
              <a:t>25/11/2014</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B3B41197-67F8-40BC-AFE7-727842EA3B50}" type="slidenum">
              <a:rPr lang="en-IE" smtClean="0"/>
              <a:t>‹#›</a:t>
            </a:fld>
            <a:endParaRPr lang="en-IE"/>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0D2D1B6-7E95-4E62-B62E-1A782C8CB3D0}" type="datetimeFigureOut">
              <a:rPr lang="en-IE" smtClean="0"/>
              <a:t>25/11/2014</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B3B41197-67F8-40BC-AFE7-727842EA3B50}" type="slidenum">
              <a:rPr lang="en-IE" smtClean="0"/>
              <a:t>‹#›</a:t>
            </a:fld>
            <a:endParaRPr lang="en-IE"/>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D2D1B6-7E95-4E62-B62E-1A782C8CB3D0}" type="datetimeFigureOut">
              <a:rPr lang="en-IE" smtClean="0"/>
              <a:t>25/11/2014</a:t>
            </a:fld>
            <a:endParaRPr lang="en-IE"/>
          </a:p>
        </p:txBody>
      </p:sp>
      <p:sp>
        <p:nvSpPr>
          <p:cNvPr id="3" name="Footer Placeholder 2"/>
          <p:cNvSpPr>
            <a:spLocks noGrp="1"/>
          </p:cNvSpPr>
          <p:nvPr>
            <p:ph type="ftr" sz="quarter" idx="11"/>
          </p:nvPr>
        </p:nvSpPr>
        <p:spPr/>
        <p:txBody>
          <a:bodyPr/>
          <a:lstStyle/>
          <a:p>
            <a:endParaRPr lang="en-IE"/>
          </a:p>
        </p:txBody>
      </p:sp>
      <p:sp>
        <p:nvSpPr>
          <p:cNvPr id="4" name="Slide Number Placeholder 3"/>
          <p:cNvSpPr>
            <a:spLocks noGrp="1"/>
          </p:cNvSpPr>
          <p:nvPr>
            <p:ph type="sldNum" sz="quarter" idx="12"/>
          </p:nvPr>
        </p:nvSpPr>
        <p:spPr/>
        <p:txBody>
          <a:bodyPr/>
          <a:lstStyle/>
          <a:p>
            <a:fld id="{B3B41197-67F8-40BC-AFE7-727842EA3B50}" type="slidenum">
              <a:rPr lang="en-IE" smtClean="0"/>
              <a:t>‹#›</a:t>
            </a:fld>
            <a:endParaRPr lang="en-IE"/>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D2D1B6-7E95-4E62-B62E-1A782C8CB3D0}" type="datetimeFigureOut">
              <a:rPr lang="en-IE" smtClean="0"/>
              <a:t>25/11/2014</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B3B41197-67F8-40BC-AFE7-727842EA3B50}" type="slidenum">
              <a:rPr lang="en-IE" smtClean="0"/>
              <a:t>‹#›</a:t>
            </a:fld>
            <a:endParaRPr lang="en-IE"/>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D2D1B6-7E95-4E62-B62E-1A782C8CB3D0}" type="datetimeFigureOut">
              <a:rPr lang="en-IE" smtClean="0"/>
              <a:t>25/11/2014</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B3B41197-67F8-40BC-AFE7-727842EA3B50}" type="slidenum">
              <a:rPr lang="en-IE" smtClean="0"/>
              <a:t>‹#›</a:t>
            </a:fld>
            <a:endParaRPr lang="en-IE"/>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60D2D1B6-7E95-4E62-B62E-1A782C8CB3D0}" type="datetimeFigureOut">
              <a:rPr lang="en-IE" smtClean="0"/>
              <a:t>25/11/2014</a:t>
            </a:fld>
            <a:endParaRPr lang="en-IE"/>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IE"/>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3B41197-67F8-40BC-AFE7-727842EA3B50}" type="slidenum">
              <a:rPr lang="en-IE" smtClean="0"/>
              <a:t>‹#›</a:t>
            </a:fld>
            <a:endParaRPr lang="en-IE"/>
          </a:p>
        </p:txBody>
      </p:sp>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IE" dirty="0" smtClean="0"/>
              <a:t>By Clara, Tara and Ailbhè</a:t>
            </a:r>
            <a:endParaRPr lang="en-IE" dirty="0"/>
          </a:p>
        </p:txBody>
      </p:sp>
      <p:sp>
        <p:nvSpPr>
          <p:cNvPr id="2" name="Title 1"/>
          <p:cNvSpPr>
            <a:spLocks noGrp="1"/>
          </p:cNvSpPr>
          <p:nvPr>
            <p:ph type="ctrTitle"/>
          </p:nvPr>
        </p:nvSpPr>
        <p:spPr>
          <a:xfrm>
            <a:off x="1835696" y="1700808"/>
            <a:ext cx="6157236" cy="2232248"/>
          </a:xfrm>
          <a:scene3d>
            <a:camera prst="perspectiveContrastingRightFacing"/>
            <a:lightRig rig="threePt" dir="t"/>
          </a:scene3d>
        </p:spPr>
        <p:txBody>
          <a:bodyPr/>
          <a:lstStyle/>
          <a:p>
            <a:r>
              <a:rPr lang="en-IE" sz="6000" dirty="0" smtClean="0">
                <a:solidFill>
                  <a:schemeClr val="accent6">
                    <a:lumMod val="60000"/>
                    <a:lumOff val="40000"/>
                  </a:schemeClr>
                </a:solidFill>
              </a:rPr>
              <a:t>Mozambique</a:t>
            </a:r>
            <a:endParaRPr lang="en-IE" sz="6000" dirty="0">
              <a:solidFill>
                <a:schemeClr val="accent6">
                  <a:lumMod val="60000"/>
                  <a:lumOff val="40000"/>
                </a:schemeClr>
              </a:solidFill>
            </a:endParaRPr>
          </a:p>
        </p:txBody>
      </p:sp>
    </p:spTree>
    <p:extLst>
      <p:ext uri="{BB962C8B-B14F-4D97-AF65-F5344CB8AC3E}">
        <p14:creationId xmlns:p14="http://schemas.microsoft.com/office/powerpoint/2010/main" val="254921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4" presetClass="emph" presetSubtype="0" fill="hold" grpId="0" nodeType="clickEffect">
                                  <p:stCondLst>
                                    <p:cond delay="0"/>
                                  </p:stCondLst>
                                  <p:iterate type="lt">
                                    <p:tmPct val="10000"/>
                                  </p:iterate>
                                  <p:childTnLst>
                                    <p:animMotion origin="layout" path="M 0.0 0.0 L 0.0 -0.07213" pathEditMode="relative" ptsTypes="">
                                      <p:cBhvr>
                                        <p:cTn id="24" dur="250" accel="50000" decel="50000" autoRev="1" fill="hold">
                                          <p:stCondLst>
                                            <p:cond delay="0"/>
                                          </p:stCondLst>
                                        </p:cTn>
                                        <p:tgtEl>
                                          <p:spTgt spid="3">
                                            <p:txEl>
                                              <p:pRg st="0" end="0"/>
                                            </p:txEl>
                                          </p:spTgt>
                                        </p:tgtEl>
                                        <p:attrNameLst>
                                          <p:attrName>ppt_x</p:attrName>
                                          <p:attrName>ppt_y</p:attrName>
                                        </p:attrNameLst>
                                      </p:cBhvr>
                                    </p:animMotion>
                                    <p:animRot by="1500000">
                                      <p:cBhvr>
                                        <p:cTn id="25" dur="125" fill="hold">
                                          <p:stCondLst>
                                            <p:cond delay="0"/>
                                          </p:stCondLst>
                                        </p:cTn>
                                        <p:tgtEl>
                                          <p:spTgt spid="3">
                                            <p:txEl>
                                              <p:pRg st="0" end="0"/>
                                            </p:txEl>
                                          </p:spTgt>
                                        </p:tgtEl>
                                        <p:attrNameLst>
                                          <p:attrName>r</p:attrName>
                                        </p:attrNameLst>
                                      </p:cBhvr>
                                    </p:animRot>
                                    <p:animRot by="-1500000">
                                      <p:cBhvr>
                                        <p:cTn id="26" dur="125" fill="hold">
                                          <p:stCondLst>
                                            <p:cond delay="125"/>
                                          </p:stCondLst>
                                        </p:cTn>
                                        <p:tgtEl>
                                          <p:spTgt spid="3">
                                            <p:txEl>
                                              <p:pRg st="0" end="0"/>
                                            </p:txEl>
                                          </p:spTgt>
                                        </p:tgtEl>
                                        <p:attrNameLst>
                                          <p:attrName>r</p:attrName>
                                        </p:attrNameLst>
                                      </p:cBhvr>
                                    </p:animRot>
                                    <p:animRot by="-1500000">
                                      <p:cBhvr>
                                        <p:cTn id="27" dur="125" fill="hold">
                                          <p:stCondLst>
                                            <p:cond delay="250"/>
                                          </p:stCondLst>
                                        </p:cTn>
                                        <p:tgtEl>
                                          <p:spTgt spid="3">
                                            <p:txEl>
                                              <p:pRg st="0" end="0"/>
                                            </p:txEl>
                                          </p:spTgt>
                                        </p:tgtEl>
                                        <p:attrNameLst>
                                          <p:attrName>r</p:attrName>
                                        </p:attrNameLst>
                                      </p:cBhvr>
                                    </p:animRot>
                                    <p:animRot by="1500000">
                                      <p:cBhvr>
                                        <p:cTn id="28" dur="125" fill="hold">
                                          <p:stCondLst>
                                            <p:cond delay="375"/>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473795" y="2780928"/>
            <a:ext cx="5637010" cy="3528392"/>
          </a:xfrm>
        </p:spPr>
        <p:txBody>
          <a:bodyPr>
            <a:normAutofit fontScale="92500"/>
          </a:bodyPr>
          <a:lstStyle/>
          <a:p>
            <a:r>
              <a:rPr lang="en-IE" dirty="0"/>
              <a:t>The economy of Mozambique has developed since the end of the Mozambican Civil War (1977–1992), but the country is still one of the world's poorest and most underdeveloped. In 1987, the government embarked on a series of macroeconomic reforms designed to stabilize the </a:t>
            </a:r>
            <a:r>
              <a:rPr lang="en-IE" dirty="0" smtClean="0"/>
              <a:t>economy. </a:t>
            </a:r>
            <a:r>
              <a:rPr lang="en-IE" dirty="0"/>
              <a:t>These steps, combined with donor assistance and with political stability since the multi-party elections in 1994, have led to dramatic improvements in the country's growth </a:t>
            </a:r>
            <a:r>
              <a:rPr lang="en-IE" dirty="0" smtClean="0"/>
              <a:t>rate.</a:t>
            </a:r>
            <a:endParaRPr lang="en-IE" dirty="0"/>
          </a:p>
        </p:txBody>
      </p:sp>
      <p:sp>
        <p:nvSpPr>
          <p:cNvPr id="3" name="Title 2"/>
          <p:cNvSpPr>
            <a:spLocks noGrp="1"/>
          </p:cNvSpPr>
          <p:nvPr>
            <p:ph type="ctrTitle"/>
          </p:nvPr>
        </p:nvSpPr>
        <p:spPr>
          <a:xfrm>
            <a:off x="1547664" y="188640"/>
            <a:ext cx="5040560" cy="2592287"/>
          </a:xfrm>
        </p:spPr>
        <p:txBody>
          <a:bodyPr/>
          <a:lstStyle/>
          <a:p>
            <a:r>
              <a:rPr lang="en-IE" dirty="0" smtClean="0"/>
              <a:t>Industries and economy</a:t>
            </a:r>
            <a:endParaRPr lang="en-IE" dirty="0"/>
          </a:p>
        </p:txBody>
      </p:sp>
    </p:spTree>
    <p:extLst>
      <p:ext uri="{BB962C8B-B14F-4D97-AF65-F5344CB8AC3E}">
        <p14:creationId xmlns:p14="http://schemas.microsoft.com/office/powerpoint/2010/main" val="20874806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403648" y="2276872"/>
            <a:ext cx="5637010" cy="2448272"/>
          </a:xfrm>
        </p:spPr>
        <p:txBody>
          <a:bodyPr>
            <a:normAutofit/>
          </a:bodyPr>
          <a:lstStyle/>
          <a:p>
            <a:pPr marL="342900" indent="-342900">
              <a:buFont typeface="Wingdings" panose="05000000000000000000" pitchFamily="2" charset="2"/>
              <a:buChar char="q"/>
            </a:pPr>
            <a:r>
              <a:rPr lang="en-IE" dirty="0" smtClean="0"/>
              <a:t>The movie Johnny English Reborn is set in Mozambique.</a:t>
            </a:r>
          </a:p>
          <a:p>
            <a:pPr marL="342900" indent="-342900">
              <a:buFont typeface="Wingdings" panose="05000000000000000000" pitchFamily="2" charset="2"/>
              <a:buChar char="q"/>
            </a:pPr>
            <a:r>
              <a:rPr lang="en-IE" dirty="0"/>
              <a:t>June 25 is celebrated as the National Day of </a:t>
            </a:r>
            <a:r>
              <a:rPr lang="en-IE" dirty="0" smtClean="0"/>
              <a:t>Mozambique because </a:t>
            </a:r>
            <a:r>
              <a:rPr lang="en-IE" dirty="0"/>
              <a:t>o</a:t>
            </a:r>
            <a:r>
              <a:rPr lang="en-IE" dirty="0" smtClean="0"/>
              <a:t>n </a:t>
            </a:r>
            <a:r>
              <a:rPr lang="en-IE" dirty="0"/>
              <a:t>this day in 1975, Mozambique was granted independence from Portugal</a:t>
            </a:r>
            <a:r>
              <a:rPr lang="en-IE" dirty="0" smtClean="0"/>
              <a:t>.</a:t>
            </a:r>
          </a:p>
          <a:p>
            <a:pPr marL="342900" indent="-342900">
              <a:buFont typeface="Wingdings" panose="05000000000000000000" pitchFamily="2" charset="2"/>
              <a:buChar char="q"/>
            </a:pPr>
            <a:endParaRPr lang="en-IE" dirty="0" smtClean="0"/>
          </a:p>
          <a:p>
            <a:pPr marL="342900" indent="-342900">
              <a:buFont typeface="Wingdings" panose="05000000000000000000" pitchFamily="2" charset="2"/>
              <a:buChar char="q"/>
            </a:pPr>
            <a:endParaRPr lang="en-IE" dirty="0"/>
          </a:p>
        </p:txBody>
      </p:sp>
      <p:sp>
        <p:nvSpPr>
          <p:cNvPr id="3" name="Title 2"/>
          <p:cNvSpPr>
            <a:spLocks noGrp="1"/>
          </p:cNvSpPr>
          <p:nvPr>
            <p:ph type="ctrTitle"/>
          </p:nvPr>
        </p:nvSpPr>
        <p:spPr>
          <a:xfrm>
            <a:off x="817581" y="260648"/>
            <a:ext cx="7175351" cy="1296143"/>
          </a:xfrm>
        </p:spPr>
        <p:txBody>
          <a:bodyPr/>
          <a:lstStyle/>
          <a:p>
            <a:r>
              <a:rPr lang="en-IE" dirty="0" smtClean="0"/>
              <a:t>Other interesting facts.</a:t>
            </a:r>
            <a:endParaRPr lang="en-IE"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79284" y="3165389"/>
            <a:ext cx="4752528" cy="36767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48510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2000"/>
                                        <p:tgtEl>
                                          <p:spTgt spid="5122"/>
                                        </p:tgtEl>
                                      </p:cBhvr>
                                    </p:animEffect>
                                    <p:anim calcmode="lin" valueType="num">
                                      <p:cBhvr>
                                        <p:cTn id="8" dur="2000" fill="hold"/>
                                        <p:tgtEl>
                                          <p:spTgt spid="5122"/>
                                        </p:tgtEl>
                                        <p:attrNameLst>
                                          <p:attrName>style.rotation</p:attrName>
                                        </p:attrNameLst>
                                      </p:cBhvr>
                                      <p:tavLst>
                                        <p:tav tm="0">
                                          <p:val>
                                            <p:fltVal val="720"/>
                                          </p:val>
                                        </p:tav>
                                        <p:tav tm="100000">
                                          <p:val>
                                            <p:fltVal val="0"/>
                                          </p:val>
                                        </p:tav>
                                      </p:tavLst>
                                    </p:anim>
                                    <p:anim calcmode="lin" valueType="num">
                                      <p:cBhvr>
                                        <p:cTn id="9" dur="2000" fill="hold"/>
                                        <p:tgtEl>
                                          <p:spTgt spid="5122"/>
                                        </p:tgtEl>
                                        <p:attrNameLst>
                                          <p:attrName>ppt_h</p:attrName>
                                        </p:attrNameLst>
                                      </p:cBhvr>
                                      <p:tavLst>
                                        <p:tav tm="0">
                                          <p:val>
                                            <p:fltVal val="0"/>
                                          </p:val>
                                        </p:tav>
                                        <p:tav tm="100000">
                                          <p:val>
                                            <p:strVal val="#ppt_h"/>
                                          </p:val>
                                        </p:tav>
                                      </p:tavLst>
                                    </p:anim>
                                    <p:anim calcmode="lin" valueType="num">
                                      <p:cBhvr>
                                        <p:cTn id="10" dur="2000" fill="hold"/>
                                        <p:tgtEl>
                                          <p:spTgt spid="512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3289" y="2132856"/>
            <a:ext cx="3858831" cy="3382312"/>
          </a:xfrm>
        </p:spPr>
        <p:txBody>
          <a:bodyPr/>
          <a:lstStyle/>
          <a:p>
            <a:r>
              <a:rPr lang="en-IE" sz="9600" dirty="0" smtClean="0">
                <a:solidFill>
                  <a:srgbClr val="7030A0"/>
                </a:solidFill>
              </a:rPr>
              <a:t>The End</a:t>
            </a:r>
            <a:endParaRPr lang="en-IE" sz="9600" dirty="0">
              <a:solidFill>
                <a:srgbClr val="7030A0"/>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58" y="0"/>
            <a:ext cx="9144000" cy="6768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9802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xit" presetSubtype="0" fill="hold" nodeType="clickEffect">
                                  <p:stCondLst>
                                    <p:cond delay="0"/>
                                  </p:stCondLst>
                                  <p:childTnLst>
                                    <p:anim calcmode="lin" valueType="num">
                                      <p:cBhvr>
                                        <p:cTn id="6" dur="15000"/>
                                        <p:tgtEl>
                                          <p:spTgt spid="6146"/>
                                        </p:tgtEl>
                                        <p:attrNameLst>
                                          <p:attrName>ppt_x</p:attrName>
                                        </p:attrNameLst>
                                      </p:cBhvr>
                                      <p:tavLst>
                                        <p:tav tm="0">
                                          <p:val>
                                            <p:strVal val="ppt_x"/>
                                          </p:val>
                                        </p:tav>
                                        <p:tav tm="100000">
                                          <p:val>
                                            <p:strVal val="ppt_x"/>
                                          </p:val>
                                        </p:tav>
                                      </p:tavLst>
                                    </p:anim>
                                    <p:anim calcmode="lin" valueType="num">
                                      <p:cBhvr>
                                        <p:cTn id="7" dur="15000"/>
                                        <p:tgtEl>
                                          <p:spTgt spid="6146"/>
                                        </p:tgtEl>
                                        <p:attrNameLst>
                                          <p:attrName>ppt_y</p:attrName>
                                        </p:attrNameLst>
                                      </p:cBhvr>
                                      <p:tavLst>
                                        <p:tav tm="0">
                                          <p:val>
                                            <p:strVal val="ppt_y-1"/>
                                          </p:val>
                                        </p:tav>
                                        <p:tav tm="100000">
                                          <p:val>
                                            <p:strVal val="ppt_y+1"/>
                                          </p:val>
                                        </p:tav>
                                      </p:tavLst>
                                    </p:anim>
                                    <p:set>
                                      <p:cBhvr>
                                        <p:cTn id="8" dur="1" fill="hold">
                                          <p:stCondLst>
                                            <p:cond delay="14999"/>
                                          </p:stCondLst>
                                        </p:cTn>
                                        <p:tgtEl>
                                          <p:spTgt spid="61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951214" y="1774055"/>
            <a:ext cx="5637010" cy="2520279"/>
          </a:xfrm>
        </p:spPr>
        <p:txBody>
          <a:bodyPr>
            <a:normAutofit fontScale="92500" lnSpcReduction="20000"/>
          </a:bodyPr>
          <a:lstStyle/>
          <a:p>
            <a:r>
              <a:rPr lang="en-IE" sz="3200" dirty="0" smtClean="0"/>
              <a:t>Population: 23,929,708(2011 census)</a:t>
            </a:r>
          </a:p>
          <a:p>
            <a:r>
              <a:rPr lang="en-IE" sz="3200" dirty="0" smtClean="0"/>
              <a:t>Area: 801,590km2 </a:t>
            </a:r>
          </a:p>
          <a:p>
            <a:r>
              <a:rPr lang="en-IE" sz="3200" dirty="0" smtClean="0"/>
              <a:t>Currency: Mozambican metical.</a:t>
            </a:r>
          </a:p>
          <a:p>
            <a:r>
              <a:rPr lang="en-IE" sz="3200" dirty="0" smtClean="0"/>
              <a:t>Drives on the: left</a:t>
            </a:r>
          </a:p>
          <a:p>
            <a:endParaRPr lang="en-IE" sz="3200" dirty="0" smtClean="0"/>
          </a:p>
          <a:p>
            <a:endParaRPr lang="en-IE" sz="3200" dirty="0" smtClean="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3501008"/>
            <a:ext cx="4103440" cy="2942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3"/>
          <p:cNvSpPr>
            <a:spLocks noGrp="1"/>
          </p:cNvSpPr>
          <p:nvPr>
            <p:ph type="ctrTitle"/>
          </p:nvPr>
        </p:nvSpPr>
        <p:spPr>
          <a:xfrm>
            <a:off x="768300" y="116632"/>
            <a:ext cx="7175351" cy="1793167"/>
          </a:xfrm>
        </p:spPr>
        <p:txBody>
          <a:bodyPr/>
          <a:lstStyle/>
          <a:p>
            <a:r>
              <a:rPr lang="en-IE" dirty="0" smtClean="0"/>
              <a:t>Fact file</a:t>
            </a:r>
            <a:endParaRPr lang="en-IE" dirty="0"/>
          </a:p>
        </p:txBody>
      </p:sp>
      <p:pic>
        <p:nvPicPr>
          <p:cNvPr id="1030" name="Picture 6" descr="http://www.flagsinfo.net/flags/Flag_of_Mozambique.sv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4078652"/>
            <a:ext cx="3745841" cy="2364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4881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80">
                                          <p:stCondLst>
                                            <p:cond delay="0"/>
                                          </p:stCondLst>
                                        </p:cTn>
                                        <p:tgtEl>
                                          <p:spTgt spid="2">
                                            <p:txEl>
                                              <p:pRg st="0" end="0"/>
                                            </p:txEl>
                                          </p:spTgt>
                                        </p:tgtEl>
                                      </p:cBhvr>
                                    </p:animEffect>
                                    <p:anim calcmode="lin" valueType="num">
                                      <p:cBhvr>
                                        <p:cTn id="8"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xEl>
                                              <p:pRg st="0" end="0"/>
                                            </p:txEl>
                                          </p:spTgt>
                                        </p:tgtEl>
                                      </p:cBhvr>
                                      <p:to x="100000" y="60000"/>
                                    </p:animScale>
                                    <p:animScale>
                                      <p:cBhvr>
                                        <p:cTn id="14" dur="166" decel="50000">
                                          <p:stCondLst>
                                            <p:cond delay="676"/>
                                          </p:stCondLst>
                                        </p:cTn>
                                        <p:tgtEl>
                                          <p:spTgt spid="2">
                                            <p:txEl>
                                              <p:pRg st="0" end="0"/>
                                            </p:txEl>
                                          </p:spTgt>
                                        </p:tgtEl>
                                      </p:cBhvr>
                                      <p:to x="100000" y="100000"/>
                                    </p:animScale>
                                    <p:animScale>
                                      <p:cBhvr>
                                        <p:cTn id="15" dur="26">
                                          <p:stCondLst>
                                            <p:cond delay="1312"/>
                                          </p:stCondLst>
                                        </p:cTn>
                                        <p:tgtEl>
                                          <p:spTgt spid="2">
                                            <p:txEl>
                                              <p:pRg st="0" end="0"/>
                                            </p:txEl>
                                          </p:spTgt>
                                        </p:tgtEl>
                                      </p:cBhvr>
                                      <p:to x="100000" y="80000"/>
                                    </p:animScale>
                                    <p:animScale>
                                      <p:cBhvr>
                                        <p:cTn id="16" dur="166" decel="50000">
                                          <p:stCondLst>
                                            <p:cond delay="1338"/>
                                          </p:stCondLst>
                                        </p:cTn>
                                        <p:tgtEl>
                                          <p:spTgt spid="2">
                                            <p:txEl>
                                              <p:pRg st="0" end="0"/>
                                            </p:txEl>
                                          </p:spTgt>
                                        </p:tgtEl>
                                      </p:cBhvr>
                                      <p:to x="100000" y="100000"/>
                                    </p:animScale>
                                    <p:animScale>
                                      <p:cBhvr>
                                        <p:cTn id="17" dur="26">
                                          <p:stCondLst>
                                            <p:cond delay="1642"/>
                                          </p:stCondLst>
                                        </p:cTn>
                                        <p:tgtEl>
                                          <p:spTgt spid="2">
                                            <p:txEl>
                                              <p:pRg st="0" end="0"/>
                                            </p:txEl>
                                          </p:spTgt>
                                        </p:tgtEl>
                                      </p:cBhvr>
                                      <p:to x="100000" y="90000"/>
                                    </p:animScale>
                                    <p:animScale>
                                      <p:cBhvr>
                                        <p:cTn id="18" dur="166" decel="50000">
                                          <p:stCondLst>
                                            <p:cond delay="1668"/>
                                          </p:stCondLst>
                                        </p:cTn>
                                        <p:tgtEl>
                                          <p:spTgt spid="2">
                                            <p:txEl>
                                              <p:pRg st="0" end="0"/>
                                            </p:txEl>
                                          </p:spTgt>
                                        </p:tgtEl>
                                      </p:cBhvr>
                                      <p:to x="100000" y="100000"/>
                                    </p:animScale>
                                    <p:animScale>
                                      <p:cBhvr>
                                        <p:cTn id="19" dur="26">
                                          <p:stCondLst>
                                            <p:cond delay="1808"/>
                                          </p:stCondLst>
                                        </p:cTn>
                                        <p:tgtEl>
                                          <p:spTgt spid="2">
                                            <p:txEl>
                                              <p:pRg st="0" end="0"/>
                                            </p:txEl>
                                          </p:spTgt>
                                        </p:tgtEl>
                                      </p:cBhvr>
                                      <p:to x="100000" y="95000"/>
                                    </p:animScale>
                                    <p:animScale>
                                      <p:cBhvr>
                                        <p:cTn id="20" dur="166" decel="50000">
                                          <p:stCondLst>
                                            <p:cond delay="1834"/>
                                          </p:stCondLst>
                                        </p:cTn>
                                        <p:tgtEl>
                                          <p:spTgt spid="2">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animEffect transition="in" filter="wipe(down)">
                                      <p:cBhvr>
                                        <p:cTn id="25" dur="580">
                                          <p:stCondLst>
                                            <p:cond delay="0"/>
                                          </p:stCondLst>
                                        </p:cTn>
                                        <p:tgtEl>
                                          <p:spTgt spid="2">
                                            <p:txEl>
                                              <p:pRg st="1" end="1"/>
                                            </p:txEl>
                                          </p:spTgt>
                                        </p:tgtEl>
                                      </p:cBhvr>
                                    </p:animEffect>
                                    <p:anim calcmode="lin" valueType="num">
                                      <p:cBhvr>
                                        <p:cTn id="26" dur="1822" tmFilter="0,0; 0.14,0.36; 0.43,0.73; 0.71,0.91; 1.0,1.0">
                                          <p:stCondLst>
                                            <p:cond delay="0"/>
                                          </p:stCondLst>
                                        </p:cTn>
                                        <p:tgtEl>
                                          <p:spTgt spid="2">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
                                            <p:txEl>
                                              <p:pRg st="1" end="1"/>
                                            </p:txEl>
                                          </p:spTgt>
                                        </p:tgtEl>
                                      </p:cBhvr>
                                      <p:to x="100000" y="60000"/>
                                    </p:animScale>
                                    <p:animScale>
                                      <p:cBhvr>
                                        <p:cTn id="32" dur="166" decel="50000">
                                          <p:stCondLst>
                                            <p:cond delay="676"/>
                                          </p:stCondLst>
                                        </p:cTn>
                                        <p:tgtEl>
                                          <p:spTgt spid="2">
                                            <p:txEl>
                                              <p:pRg st="1" end="1"/>
                                            </p:txEl>
                                          </p:spTgt>
                                        </p:tgtEl>
                                      </p:cBhvr>
                                      <p:to x="100000" y="100000"/>
                                    </p:animScale>
                                    <p:animScale>
                                      <p:cBhvr>
                                        <p:cTn id="33" dur="26">
                                          <p:stCondLst>
                                            <p:cond delay="1312"/>
                                          </p:stCondLst>
                                        </p:cTn>
                                        <p:tgtEl>
                                          <p:spTgt spid="2">
                                            <p:txEl>
                                              <p:pRg st="1" end="1"/>
                                            </p:txEl>
                                          </p:spTgt>
                                        </p:tgtEl>
                                      </p:cBhvr>
                                      <p:to x="100000" y="80000"/>
                                    </p:animScale>
                                    <p:animScale>
                                      <p:cBhvr>
                                        <p:cTn id="34" dur="166" decel="50000">
                                          <p:stCondLst>
                                            <p:cond delay="1338"/>
                                          </p:stCondLst>
                                        </p:cTn>
                                        <p:tgtEl>
                                          <p:spTgt spid="2">
                                            <p:txEl>
                                              <p:pRg st="1" end="1"/>
                                            </p:txEl>
                                          </p:spTgt>
                                        </p:tgtEl>
                                      </p:cBhvr>
                                      <p:to x="100000" y="100000"/>
                                    </p:animScale>
                                    <p:animScale>
                                      <p:cBhvr>
                                        <p:cTn id="35" dur="26">
                                          <p:stCondLst>
                                            <p:cond delay="1642"/>
                                          </p:stCondLst>
                                        </p:cTn>
                                        <p:tgtEl>
                                          <p:spTgt spid="2">
                                            <p:txEl>
                                              <p:pRg st="1" end="1"/>
                                            </p:txEl>
                                          </p:spTgt>
                                        </p:tgtEl>
                                      </p:cBhvr>
                                      <p:to x="100000" y="90000"/>
                                    </p:animScale>
                                    <p:animScale>
                                      <p:cBhvr>
                                        <p:cTn id="36" dur="166" decel="50000">
                                          <p:stCondLst>
                                            <p:cond delay="1668"/>
                                          </p:stCondLst>
                                        </p:cTn>
                                        <p:tgtEl>
                                          <p:spTgt spid="2">
                                            <p:txEl>
                                              <p:pRg st="1" end="1"/>
                                            </p:txEl>
                                          </p:spTgt>
                                        </p:tgtEl>
                                      </p:cBhvr>
                                      <p:to x="100000" y="100000"/>
                                    </p:animScale>
                                    <p:animScale>
                                      <p:cBhvr>
                                        <p:cTn id="37" dur="26">
                                          <p:stCondLst>
                                            <p:cond delay="1808"/>
                                          </p:stCondLst>
                                        </p:cTn>
                                        <p:tgtEl>
                                          <p:spTgt spid="2">
                                            <p:txEl>
                                              <p:pRg st="1" end="1"/>
                                            </p:txEl>
                                          </p:spTgt>
                                        </p:tgtEl>
                                      </p:cBhvr>
                                      <p:to x="100000" y="95000"/>
                                    </p:animScale>
                                    <p:animScale>
                                      <p:cBhvr>
                                        <p:cTn id="38" dur="166" decel="50000">
                                          <p:stCondLst>
                                            <p:cond delay="1834"/>
                                          </p:stCondLst>
                                        </p:cTn>
                                        <p:tgtEl>
                                          <p:spTgt spid="2">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
                                            <p:txEl>
                                              <p:pRg st="2" end="2"/>
                                            </p:txEl>
                                          </p:spTgt>
                                        </p:tgtEl>
                                        <p:attrNameLst>
                                          <p:attrName>style.visibility</p:attrName>
                                        </p:attrNameLst>
                                      </p:cBhvr>
                                      <p:to>
                                        <p:strVal val="visible"/>
                                      </p:to>
                                    </p:set>
                                    <p:animEffect transition="in" filter="wipe(down)">
                                      <p:cBhvr>
                                        <p:cTn id="43" dur="580">
                                          <p:stCondLst>
                                            <p:cond delay="0"/>
                                          </p:stCondLst>
                                        </p:cTn>
                                        <p:tgtEl>
                                          <p:spTgt spid="2">
                                            <p:txEl>
                                              <p:pRg st="2" end="2"/>
                                            </p:txEl>
                                          </p:spTgt>
                                        </p:tgtEl>
                                      </p:cBhvr>
                                    </p:animEffect>
                                    <p:anim calcmode="lin" valueType="num">
                                      <p:cBhvr>
                                        <p:cTn id="44" dur="1822" tmFilter="0,0; 0.14,0.36; 0.43,0.73; 0.71,0.91; 1.0,1.0">
                                          <p:stCondLst>
                                            <p:cond delay="0"/>
                                          </p:stCondLst>
                                        </p:cTn>
                                        <p:tgtEl>
                                          <p:spTgt spid="2">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2">
                                            <p:txEl>
                                              <p:pRg st="2" end="2"/>
                                            </p:txEl>
                                          </p:spTgt>
                                        </p:tgtEl>
                                      </p:cBhvr>
                                      <p:to x="100000" y="60000"/>
                                    </p:animScale>
                                    <p:animScale>
                                      <p:cBhvr>
                                        <p:cTn id="50" dur="166" decel="50000">
                                          <p:stCondLst>
                                            <p:cond delay="676"/>
                                          </p:stCondLst>
                                        </p:cTn>
                                        <p:tgtEl>
                                          <p:spTgt spid="2">
                                            <p:txEl>
                                              <p:pRg st="2" end="2"/>
                                            </p:txEl>
                                          </p:spTgt>
                                        </p:tgtEl>
                                      </p:cBhvr>
                                      <p:to x="100000" y="100000"/>
                                    </p:animScale>
                                    <p:animScale>
                                      <p:cBhvr>
                                        <p:cTn id="51" dur="26">
                                          <p:stCondLst>
                                            <p:cond delay="1312"/>
                                          </p:stCondLst>
                                        </p:cTn>
                                        <p:tgtEl>
                                          <p:spTgt spid="2">
                                            <p:txEl>
                                              <p:pRg st="2" end="2"/>
                                            </p:txEl>
                                          </p:spTgt>
                                        </p:tgtEl>
                                      </p:cBhvr>
                                      <p:to x="100000" y="80000"/>
                                    </p:animScale>
                                    <p:animScale>
                                      <p:cBhvr>
                                        <p:cTn id="52" dur="166" decel="50000">
                                          <p:stCondLst>
                                            <p:cond delay="1338"/>
                                          </p:stCondLst>
                                        </p:cTn>
                                        <p:tgtEl>
                                          <p:spTgt spid="2">
                                            <p:txEl>
                                              <p:pRg st="2" end="2"/>
                                            </p:txEl>
                                          </p:spTgt>
                                        </p:tgtEl>
                                      </p:cBhvr>
                                      <p:to x="100000" y="100000"/>
                                    </p:animScale>
                                    <p:animScale>
                                      <p:cBhvr>
                                        <p:cTn id="53" dur="26">
                                          <p:stCondLst>
                                            <p:cond delay="1642"/>
                                          </p:stCondLst>
                                        </p:cTn>
                                        <p:tgtEl>
                                          <p:spTgt spid="2">
                                            <p:txEl>
                                              <p:pRg st="2" end="2"/>
                                            </p:txEl>
                                          </p:spTgt>
                                        </p:tgtEl>
                                      </p:cBhvr>
                                      <p:to x="100000" y="90000"/>
                                    </p:animScale>
                                    <p:animScale>
                                      <p:cBhvr>
                                        <p:cTn id="54" dur="166" decel="50000">
                                          <p:stCondLst>
                                            <p:cond delay="1668"/>
                                          </p:stCondLst>
                                        </p:cTn>
                                        <p:tgtEl>
                                          <p:spTgt spid="2">
                                            <p:txEl>
                                              <p:pRg st="2" end="2"/>
                                            </p:txEl>
                                          </p:spTgt>
                                        </p:tgtEl>
                                      </p:cBhvr>
                                      <p:to x="100000" y="100000"/>
                                    </p:animScale>
                                    <p:animScale>
                                      <p:cBhvr>
                                        <p:cTn id="55" dur="26">
                                          <p:stCondLst>
                                            <p:cond delay="1808"/>
                                          </p:stCondLst>
                                        </p:cTn>
                                        <p:tgtEl>
                                          <p:spTgt spid="2">
                                            <p:txEl>
                                              <p:pRg st="2" end="2"/>
                                            </p:txEl>
                                          </p:spTgt>
                                        </p:tgtEl>
                                      </p:cBhvr>
                                      <p:to x="100000" y="95000"/>
                                    </p:animScale>
                                    <p:animScale>
                                      <p:cBhvr>
                                        <p:cTn id="56" dur="166" decel="50000">
                                          <p:stCondLst>
                                            <p:cond delay="1834"/>
                                          </p:stCondLst>
                                        </p:cTn>
                                        <p:tgtEl>
                                          <p:spTgt spid="2">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
                                            <p:txEl>
                                              <p:pRg st="3" end="3"/>
                                            </p:txEl>
                                          </p:spTgt>
                                        </p:tgtEl>
                                        <p:attrNameLst>
                                          <p:attrName>style.visibility</p:attrName>
                                        </p:attrNameLst>
                                      </p:cBhvr>
                                      <p:to>
                                        <p:strVal val="visible"/>
                                      </p:to>
                                    </p:set>
                                    <p:animEffect transition="in" filter="wipe(down)">
                                      <p:cBhvr>
                                        <p:cTn id="61" dur="580">
                                          <p:stCondLst>
                                            <p:cond delay="0"/>
                                          </p:stCondLst>
                                        </p:cTn>
                                        <p:tgtEl>
                                          <p:spTgt spid="2">
                                            <p:txEl>
                                              <p:pRg st="3" end="3"/>
                                            </p:txEl>
                                          </p:spTgt>
                                        </p:tgtEl>
                                      </p:cBhvr>
                                    </p:animEffect>
                                    <p:anim calcmode="lin" valueType="num">
                                      <p:cBhvr>
                                        <p:cTn id="62" dur="1822" tmFilter="0,0; 0.14,0.36; 0.43,0.73; 0.71,0.91; 1.0,1.0">
                                          <p:stCondLst>
                                            <p:cond delay="0"/>
                                          </p:stCondLst>
                                        </p:cTn>
                                        <p:tgtEl>
                                          <p:spTgt spid="2">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2">
                                            <p:txEl>
                                              <p:pRg st="3" end="3"/>
                                            </p:txEl>
                                          </p:spTgt>
                                        </p:tgtEl>
                                      </p:cBhvr>
                                      <p:to x="100000" y="60000"/>
                                    </p:animScale>
                                    <p:animScale>
                                      <p:cBhvr>
                                        <p:cTn id="68" dur="166" decel="50000">
                                          <p:stCondLst>
                                            <p:cond delay="676"/>
                                          </p:stCondLst>
                                        </p:cTn>
                                        <p:tgtEl>
                                          <p:spTgt spid="2">
                                            <p:txEl>
                                              <p:pRg st="3" end="3"/>
                                            </p:txEl>
                                          </p:spTgt>
                                        </p:tgtEl>
                                      </p:cBhvr>
                                      <p:to x="100000" y="100000"/>
                                    </p:animScale>
                                    <p:animScale>
                                      <p:cBhvr>
                                        <p:cTn id="69" dur="26">
                                          <p:stCondLst>
                                            <p:cond delay="1312"/>
                                          </p:stCondLst>
                                        </p:cTn>
                                        <p:tgtEl>
                                          <p:spTgt spid="2">
                                            <p:txEl>
                                              <p:pRg st="3" end="3"/>
                                            </p:txEl>
                                          </p:spTgt>
                                        </p:tgtEl>
                                      </p:cBhvr>
                                      <p:to x="100000" y="80000"/>
                                    </p:animScale>
                                    <p:animScale>
                                      <p:cBhvr>
                                        <p:cTn id="70" dur="166" decel="50000">
                                          <p:stCondLst>
                                            <p:cond delay="1338"/>
                                          </p:stCondLst>
                                        </p:cTn>
                                        <p:tgtEl>
                                          <p:spTgt spid="2">
                                            <p:txEl>
                                              <p:pRg st="3" end="3"/>
                                            </p:txEl>
                                          </p:spTgt>
                                        </p:tgtEl>
                                      </p:cBhvr>
                                      <p:to x="100000" y="100000"/>
                                    </p:animScale>
                                    <p:animScale>
                                      <p:cBhvr>
                                        <p:cTn id="71" dur="26">
                                          <p:stCondLst>
                                            <p:cond delay="1642"/>
                                          </p:stCondLst>
                                        </p:cTn>
                                        <p:tgtEl>
                                          <p:spTgt spid="2">
                                            <p:txEl>
                                              <p:pRg st="3" end="3"/>
                                            </p:txEl>
                                          </p:spTgt>
                                        </p:tgtEl>
                                      </p:cBhvr>
                                      <p:to x="100000" y="90000"/>
                                    </p:animScale>
                                    <p:animScale>
                                      <p:cBhvr>
                                        <p:cTn id="72" dur="166" decel="50000">
                                          <p:stCondLst>
                                            <p:cond delay="1668"/>
                                          </p:stCondLst>
                                        </p:cTn>
                                        <p:tgtEl>
                                          <p:spTgt spid="2">
                                            <p:txEl>
                                              <p:pRg st="3" end="3"/>
                                            </p:txEl>
                                          </p:spTgt>
                                        </p:tgtEl>
                                      </p:cBhvr>
                                      <p:to x="100000" y="100000"/>
                                    </p:animScale>
                                    <p:animScale>
                                      <p:cBhvr>
                                        <p:cTn id="73" dur="26">
                                          <p:stCondLst>
                                            <p:cond delay="1808"/>
                                          </p:stCondLst>
                                        </p:cTn>
                                        <p:tgtEl>
                                          <p:spTgt spid="2">
                                            <p:txEl>
                                              <p:pRg st="3" end="3"/>
                                            </p:txEl>
                                          </p:spTgt>
                                        </p:tgtEl>
                                      </p:cBhvr>
                                      <p:to x="100000" y="95000"/>
                                    </p:animScale>
                                    <p:animScale>
                                      <p:cBhvr>
                                        <p:cTn id="74" dur="166" decel="50000">
                                          <p:stCondLst>
                                            <p:cond delay="1834"/>
                                          </p:stCondLst>
                                        </p:cTn>
                                        <p:tgtEl>
                                          <p:spTgt spid="2">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1027"/>
                                        </p:tgtEl>
                                        <p:attrNameLst>
                                          <p:attrName>style.visibility</p:attrName>
                                        </p:attrNameLst>
                                      </p:cBhvr>
                                      <p:to>
                                        <p:strVal val="visible"/>
                                      </p:to>
                                    </p:set>
                                    <p:anim calcmode="lin" valueType="num">
                                      <p:cBhvr additive="base">
                                        <p:cTn id="79" dur="500" fill="hold"/>
                                        <p:tgtEl>
                                          <p:spTgt spid="1027"/>
                                        </p:tgtEl>
                                        <p:attrNameLst>
                                          <p:attrName>ppt_x</p:attrName>
                                        </p:attrNameLst>
                                      </p:cBhvr>
                                      <p:tavLst>
                                        <p:tav tm="0">
                                          <p:val>
                                            <p:strVal val="#ppt_x"/>
                                          </p:val>
                                        </p:tav>
                                        <p:tav tm="100000">
                                          <p:val>
                                            <p:strVal val="#ppt_x"/>
                                          </p:val>
                                        </p:tav>
                                      </p:tavLst>
                                    </p:anim>
                                    <p:anim calcmode="lin" valueType="num">
                                      <p:cBhvr additive="base">
                                        <p:cTn id="80"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6" presetClass="entr" presetSubtype="16" fill="hold" nodeType="clickEffect">
                                  <p:stCondLst>
                                    <p:cond delay="0"/>
                                  </p:stCondLst>
                                  <p:childTnLst>
                                    <p:set>
                                      <p:cBhvr>
                                        <p:cTn id="84" dur="1" fill="hold">
                                          <p:stCondLst>
                                            <p:cond delay="0"/>
                                          </p:stCondLst>
                                        </p:cTn>
                                        <p:tgtEl>
                                          <p:spTgt spid="1030"/>
                                        </p:tgtEl>
                                        <p:attrNameLst>
                                          <p:attrName>style.visibility</p:attrName>
                                        </p:attrNameLst>
                                      </p:cBhvr>
                                      <p:to>
                                        <p:strVal val="visible"/>
                                      </p:to>
                                    </p:set>
                                    <p:animEffect transition="in" filter="circle(in)">
                                      <p:cBhvr>
                                        <p:cTn id="85" dur="20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5736" y="908720"/>
            <a:ext cx="3570799" cy="934040"/>
          </a:xfrm>
        </p:spPr>
        <p:txBody>
          <a:bodyPr/>
          <a:lstStyle/>
          <a:p>
            <a:pPr marL="0" indent="0">
              <a:buNone/>
            </a:pPr>
            <a:r>
              <a:rPr lang="en-IE" dirty="0" smtClean="0"/>
              <a:t>History!!!!!</a:t>
            </a:r>
            <a:endParaRPr lang="en-IE" dirty="0"/>
          </a:p>
        </p:txBody>
      </p:sp>
      <p:sp>
        <p:nvSpPr>
          <p:cNvPr id="3" name="Content Placeholder 2"/>
          <p:cNvSpPr>
            <a:spLocks noGrp="1"/>
          </p:cNvSpPr>
          <p:nvPr>
            <p:ph sz="quarter" idx="13"/>
          </p:nvPr>
        </p:nvSpPr>
        <p:spPr>
          <a:xfrm>
            <a:off x="1187624" y="2492896"/>
            <a:ext cx="6400800" cy="3474720"/>
          </a:xfrm>
        </p:spPr>
        <p:txBody>
          <a:bodyPr>
            <a:normAutofit fontScale="92500" lnSpcReduction="10000"/>
          </a:bodyPr>
          <a:lstStyle/>
          <a:p>
            <a:r>
              <a:rPr lang="en-IE" dirty="0"/>
              <a:t>In 2007 Julio Mercader, of the University of Calgary, recovered dozens of 100,000 year old stone tools from a deep limestone cave near Lake Niassa in Mozambique showing that wild sorghum, the ancestor of the chief cereal consumed today in sub-Saharan Africa for flours, breads, porridges and alcoholic beverages, was being consumed by Homo sapiens along with African wine palm, the false banana, pigeon peas, wild oranges and the African "potato." This is the earliest direct evidence of humans using pre-domesticated cereals anywhere in the world</a:t>
            </a:r>
            <a:r>
              <a:rPr lang="en-IE" dirty="0" smtClean="0"/>
              <a:t>.</a:t>
            </a:r>
            <a:endParaRPr lang="en-IE" dirty="0"/>
          </a:p>
        </p:txBody>
      </p:sp>
    </p:spTree>
    <p:extLst>
      <p:ext uri="{BB962C8B-B14F-4D97-AF65-F5344CB8AC3E}">
        <p14:creationId xmlns:p14="http://schemas.microsoft.com/office/powerpoint/2010/main" val="2204129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heel(1)">
                                      <p:cBhvr>
                                        <p:cTn id="14"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8315" y="548680"/>
            <a:ext cx="6512511" cy="1143000"/>
          </a:xfrm>
        </p:spPr>
        <p:txBody>
          <a:bodyPr/>
          <a:lstStyle/>
          <a:p>
            <a:pPr marL="0" indent="0">
              <a:buNone/>
            </a:pPr>
            <a:r>
              <a:rPr lang="en-IE" dirty="0" smtClean="0"/>
              <a:t>Portuguese rule!!</a:t>
            </a:r>
            <a:endParaRPr lang="en-IE" dirty="0"/>
          </a:p>
        </p:txBody>
      </p:sp>
      <p:sp>
        <p:nvSpPr>
          <p:cNvPr id="3" name="Content Placeholder 2"/>
          <p:cNvSpPr>
            <a:spLocks noGrp="1"/>
          </p:cNvSpPr>
          <p:nvPr>
            <p:ph sz="quarter" idx="13"/>
          </p:nvPr>
        </p:nvSpPr>
        <p:spPr>
          <a:xfrm>
            <a:off x="1043608" y="2204864"/>
            <a:ext cx="6400800" cy="3474720"/>
          </a:xfrm>
        </p:spPr>
        <p:txBody>
          <a:bodyPr/>
          <a:lstStyle/>
          <a:p>
            <a:r>
              <a:rPr lang="en-IE" dirty="0" smtClean="0"/>
              <a:t>In the early 16</a:t>
            </a:r>
            <a:r>
              <a:rPr lang="en-IE" baseline="30000" dirty="0" smtClean="0"/>
              <a:t>th</a:t>
            </a:r>
            <a:r>
              <a:rPr lang="en-IE" dirty="0" smtClean="0"/>
              <a:t> century, Portugal gained control of Mozambique. After ten years of warfare Mozambique finally gained there independence on the 25</a:t>
            </a:r>
            <a:r>
              <a:rPr lang="en-IE" baseline="30000" dirty="0" smtClean="0"/>
              <a:t>th</a:t>
            </a:r>
            <a:r>
              <a:rPr lang="en-IE" dirty="0" smtClean="0"/>
              <a:t> of June in 1975. </a:t>
            </a:r>
            <a:endParaRPr lang="en-IE"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3695536"/>
            <a:ext cx="2154698" cy="29340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4325" y="3717031"/>
            <a:ext cx="3958000" cy="28516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8602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xit" presetSubtype="0" fill="hold" nodeType="clickEffect">
                                  <p:stCondLst>
                                    <p:cond delay="0"/>
                                  </p:stCondLst>
                                  <p:childTnLst>
                                    <p:animEffect transition="out" filter="wipe(down)">
                                      <p:cBhvr>
                                        <p:cTn id="6" dur="180" accel="50000">
                                          <p:stCondLst>
                                            <p:cond delay="1820"/>
                                          </p:stCondLst>
                                        </p:cTn>
                                        <p:tgtEl>
                                          <p:spTgt spid="2050"/>
                                        </p:tgtEl>
                                      </p:cBhvr>
                                    </p:animEffect>
                                    <p:anim calcmode="lin" valueType="num">
                                      <p:cBhvr>
                                        <p:cTn id="7" dur="1822" tmFilter="0,0; 0.14,0.31; 0.43,0.73; 0.71,0.91; 1.0,1.0">
                                          <p:stCondLst>
                                            <p:cond delay="0"/>
                                          </p:stCondLst>
                                        </p:cTn>
                                        <p:tgtEl>
                                          <p:spTgt spid="2050"/>
                                        </p:tgtEl>
                                        <p:attrNameLst>
                                          <p:attrName>ppt_x</p:attrName>
                                        </p:attrNameLst>
                                      </p:cBhvr>
                                      <p:tavLst>
                                        <p:tav tm="0">
                                          <p:val>
                                            <p:strVal val="ppt_x"/>
                                          </p:val>
                                        </p:tav>
                                        <p:tav tm="100000">
                                          <p:val>
                                            <p:strVal val="#ppt_x+0.25"/>
                                          </p:val>
                                        </p:tav>
                                      </p:tavLst>
                                    </p:anim>
                                    <p:anim calcmode="lin" valueType="num">
                                      <p:cBhvr>
                                        <p:cTn id="8" dur="178">
                                          <p:stCondLst>
                                            <p:cond delay="1822"/>
                                          </p:stCondLst>
                                        </p:cTn>
                                        <p:tgtEl>
                                          <p:spTgt spid="2050"/>
                                        </p:tgtEl>
                                        <p:attrNameLst>
                                          <p:attrName>ppt_x</p:attrName>
                                        </p:attrNameLst>
                                      </p:cBhvr>
                                      <p:tavLst>
                                        <p:tav tm="0">
                                          <p:val>
                                            <p:strVal val="ppt_x"/>
                                          </p:val>
                                        </p:tav>
                                        <p:tav tm="100000">
                                          <p:val>
                                            <p:strVal val="ppt_x"/>
                                          </p:val>
                                        </p:tav>
                                      </p:tavLst>
                                    </p:anim>
                                    <p:anim calcmode="lin" valueType="num">
                                      <p:cBhvr>
                                        <p:cTn id="9" dur="664" tmFilter="0.0,0.0;0.25,0.07;0.50,0.2;0.75,0.467;1.0,1.0">
                                          <p:stCondLst>
                                            <p:cond delay="0"/>
                                          </p:stCondLst>
                                        </p:cTn>
                                        <p:tgtEl>
                                          <p:spTgt spid="2050"/>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0" dur="664" tmFilter="0, 0; 0.125,0.2665; 0.25,0.4; 0.375,0.465; 0.5,0.5;  0.625,0.535; 0.75,0.6; 0.875,0.7335; 1,1">
                                          <p:stCondLst>
                                            <p:cond delay="664"/>
                                          </p:stCondLst>
                                        </p:cTn>
                                        <p:tgtEl>
                                          <p:spTgt spid="2050"/>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1" dur="332" tmFilter="0, 0; 0.125,0.2665; 0.25,0.4; 0.375,0.465; 0.5,0.5;  0.625,0.535; 0.75,0.6; 0.875,0.7335; 1,1">
                                          <p:stCondLst>
                                            <p:cond delay="1324"/>
                                          </p:stCondLst>
                                        </p:cTn>
                                        <p:tgtEl>
                                          <p:spTgt spid="2050"/>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2" dur="164" tmFilter="0, 0; 0.125,0.2665; 0.25,0.4; 0.375,0.465; 0.5,0.5;  0.625,0.535; 0.75,0.6; 0.875,0.7335; 1,1">
                                          <p:stCondLst>
                                            <p:cond delay="1656"/>
                                          </p:stCondLst>
                                        </p:cTn>
                                        <p:tgtEl>
                                          <p:spTgt spid="2050"/>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3" dur="180" accel="50000">
                                          <p:stCondLst>
                                            <p:cond delay="1820"/>
                                          </p:stCondLst>
                                        </p:cTn>
                                        <p:tgtEl>
                                          <p:spTgt spid="2050"/>
                                        </p:tgtEl>
                                        <p:attrNameLst>
                                          <p:attrName>ppt_y</p:attrName>
                                        </p:attrNameLst>
                                      </p:cBhvr>
                                      <p:tavLst>
                                        <p:tav tm="0">
                                          <p:val>
                                            <p:strVal val="ppt_y"/>
                                          </p:val>
                                        </p:tav>
                                        <p:tav tm="100000">
                                          <p:val>
                                            <p:strVal val="ppt_y+ppt_h"/>
                                          </p:val>
                                        </p:tav>
                                      </p:tavLst>
                                    </p:anim>
                                    <p:animScale>
                                      <p:cBhvr>
                                        <p:cTn id="14" dur="26">
                                          <p:stCondLst>
                                            <p:cond delay="620"/>
                                          </p:stCondLst>
                                        </p:cTn>
                                        <p:tgtEl>
                                          <p:spTgt spid="2050"/>
                                        </p:tgtEl>
                                      </p:cBhvr>
                                      <p:to x="100000" y="60000"/>
                                    </p:animScale>
                                    <p:animScale>
                                      <p:cBhvr>
                                        <p:cTn id="15" dur="166" decel="50000">
                                          <p:stCondLst>
                                            <p:cond delay="646"/>
                                          </p:stCondLst>
                                        </p:cTn>
                                        <p:tgtEl>
                                          <p:spTgt spid="2050"/>
                                        </p:tgtEl>
                                      </p:cBhvr>
                                      <p:to x="100000" y="100000"/>
                                    </p:animScale>
                                    <p:animScale>
                                      <p:cBhvr>
                                        <p:cTn id="16" dur="26">
                                          <p:stCondLst>
                                            <p:cond delay="1312"/>
                                          </p:stCondLst>
                                        </p:cTn>
                                        <p:tgtEl>
                                          <p:spTgt spid="2050"/>
                                        </p:tgtEl>
                                      </p:cBhvr>
                                      <p:to x="100000" y="80000"/>
                                    </p:animScale>
                                    <p:animScale>
                                      <p:cBhvr>
                                        <p:cTn id="17" dur="166" decel="50000">
                                          <p:stCondLst>
                                            <p:cond delay="1338"/>
                                          </p:stCondLst>
                                        </p:cTn>
                                        <p:tgtEl>
                                          <p:spTgt spid="2050"/>
                                        </p:tgtEl>
                                      </p:cBhvr>
                                      <p:to x="100000" y="100000"/>
                                    </p:animScale>
                                    <p:animScale>
                                      <p:cBhvr>
                                        <p:cTn id="18" dur="26">
                                          <p:stCondLst>
                                            <p:cond delay="1642"/>
                                          </p:stCondLst>
                                        </p:cTn>
                                        <p:tgtEl>
                                          <p:spTgt spid="2050"/>
                                        </p:tgtEl>
                                      </p:cBhvr>
                                      <p:to x="100000" y="90000"/>
                                    </p:animScale>
                                    <p:animScale>
                                      <p:cBhvr>
                                        <p:cTn id="19" dur="166" decel="50000">
                                          <p:stCondLst>
                                            <p:cond delay="1668"/>
                                          </p:stCondLst>
                                        </p:cTn>
                                        <p:tgtEl>
                                          <p:spTgt spid="2050"/>
                                        </p:tgtEl>
                                      </p:cBhvr>
                                      <p:to x="100000" y="100000"/>
                                    </p:animScale>
                                    <p:animScale>
                                      <p:cBhvr>
                                        <p:cTn id="20" dur="26">
                                          <p:stCondLst>
                                            <p:cond delay="1808"/>
                                          </p:stCondLst>
                                        </p:cTn>
                                        <p:tgtEl>
                                          <p:spTgt spid="2050"/>
                                        </p:tgtEl>
                                      </p:cBhvr>
                                      <p:to x="100000" y="95000"/>
                                    </p:animScale>
                                    <p:animScale>
                                      <p:cBhvr>
                                        <p:cTn id="21" dur="166" decel="50000">
                                          <p:stCondLst>
                                            <p:cond delay="1834"/>
                                          </p:stCondLst>
                                        </p:cTn>
                                        <p:tgtEl>
                                          <p:spTgt spid="2050"/>
                                        </p:tgtEl>
                                      </p:cBhvr>
                                      <p:to x="100000" y="100000"/>
                                    </p:animScale>
                                    <p:set>
                                      <p:cBhvr>
                                        <p:cTn id="22" dur="1" fill="hold">
                                          <p:stCondLst>
                                            <p:cond delay="1999"/>
                                          </p:stCondLst>
                                        </p:cTn>
                                        <p:tgtEl>
                                          <p:spTgt spid="205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heel(1)">
                                      <p:cBhvr>
                                        <p:cTn id="27" dur="2000"/>
                                        <p:tgtEl>
                                          <p:spTgt spid="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2051"/>
                                        </p:tgtEl>
                                        <p:attrNameLst>
                                          <p:attrName>style.visibility</p:attrName>
                                        </p:attrNameLst>
                                      </p:cBhvr>
                                      <p:to>
                                        <p:strVal val="visible"/>
                                      </p:to>
                                    </p:set>
                                    <p:animEffect transition="in" filter="wheel(1)">
                                      <p:cBhvr>
                                        <p:cTn id="32" dur="2000"/>
                                        <p:tgtEl>
                                          <p:spTgt spid="2051"/>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arn(inVertical)">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48788" y="1268760"/>
            <a:ext cx="6512511" cy="1143000"/>
          </a:xfrm>
        </p:spPr>
        <p:txBody>
          <a:bodyPr/>
          <a:lstStyle/>
          <a:p>
            <a:r>
              <a:rPr lang="en-IE" dirty="0" smtClean="0"/>
              <a:t>Map!!!!!</a:t>
            </a:r>
            <a:endParaRPr lang="en-IE" dirty="0"/>
          </a:p>
        </p:txBody>
      </p:sp>
      <p:pic>
        <p:nvPicPr>
          <p:cNvPr id="3074"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323528" y="404664"/>
            <a:ext cx="5306516" cy="4502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4442614"/>
            <a:ext cx="3554338" cy="2252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22323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wheel(1)">
                                      <p:cBhvr>
                                        <p:cTn id="7" dur="2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473795" y="1124744"/>
            <a:ext cx="5637010" cy="3960439"/>
          </a:xfrm>
        </p:spPr>
        <p:txBody>
          <a:bodyPr>
            <a:noAutofit/>
          </a:bodyPr>
          <a:lstStyle/>
          <a:p>
            <a:r>
              <a:rPr lang="en-IE" sz="2400" dirty="0"/>
              <a:t>The Zambezi is in fact the fourth-longest river in Africa, and the largest flowing into the Indian Ocean from Africa. Lake Malawi (Nyasa) is the country's major lake. The Cahora Bassa is Africa's fourth-largest artificial lake. A small slice of Malawi's Lake Chiuta sits in </a:t>
            </a:r>
            <a:r>
              <a:rPr lang="en-IE" sz="2400" dirty="0" smtClean="0"/>
              <a:t>Mozambique.</a:t>
            </a:r>
            <a:endParaRPr lang="en-IE" sz="2400" dirty="0"/>
          </a:p>
        </p:txBody>
      </p:sp>
      <p:sp>
        <p:nvSpPr>
          <p:cNvPr id="3" name="Title 2"/>
          <p:cNvSpPr>
            <a:spLocks noGrp="1"/>
          </p:cNvSpPr>
          <p:nvPr>
            <p:ph type="ctrTitle"/>
          </p:nvPr>
        </p:nvSpPr>
        <p:spPr>
          <a:xfrm>
            <a:off x="817581" y="116633"/>
            <a:ext cx="7175351" cy="1368152"/>
          </a:xfrm>
        </p:spPr>
        <p:txBody>
          <a:bodyPr/>
          <a:lstStyle/>
          <a:p>
            <a:r>
              <a:rPr lang="en-IE" i="1" u="sng" dirty="0" smtClean="0">
                <a:effectLst>
                  <a:outerShdw blurRad="38100" dist="38100" dir="2700000" algn="tl">
                    <a:srgbClr val="000000">
                      <a:alpha val="43137"/>
                    </a:srgbClr>
                  </a:outerShdw>
                  <a:reflection blurRad="6350" stA="55000" endA="300" endPos="45500" dir="5400000" sy="-100000" algn="bl" rotWithShape="0"/>
                </a:effectLst>
              </a:rPr>
              <a:t>River’s.</a:t>
            </a:r>
            <a:endParaRPr lang="en-IE" i="1" u="sng" dirty="0">
              <a:effectLst>
                <a:outerShdw blurRad="38100" dist="38100" dir="2700000" algn="tl">
                  <a:srgbClr val="000000">
                    <a:alpha val="43137"/>
                  </a:srgbClr>
                </a:outerShdw>
                <a:reflection blurRad="6350" stA="55000" endA="300" endPos="45500" dir="5400000" sy="-100000" algn="bl" rotWithShape="0"/>
              </a:effectLst>
            </a:endParaRPr>
          </a:p>
        </p:txBody>
      </p:sp>
      <p:pic>
        <p:nvPicPr>
          <p:cNvPr id="4098" name="Picture 2" descr="http://upload.wikimedia.org/wikipedia/commons/7/7a/Lake_Malawi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04048" y="3861048"/>
            <a:ext cx="3660835" cy="2808312"/>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31" y="295044"/>
            <a:ext cx="8964488" cy="65297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50499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animEffect transition="in" filter="randombar(horizontal)">
                                      <p:cBhvr>
                                        <p:cTn id="12"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539552" y="1124744"/>
            <a:ext cx="7560840" cy="2232248"/>
          </a:xfrm>
        </p:spPr>
        <p:txBody>
          <a:bodyPr>
            <a:normAutofit fontScale="77500" lnSpcReduction="20000"/>
          </a:bodyPr>
          <a:lstStyle/>
          <a:p>
            <a:r>
              <a:rPr lang="en-IE" sz="3200" dirty="0"/>
              <a:t>Mount Namuli is the highest peak in the Zambezia Province of Mozambique. With 2,419 metre it is the second highest mountain of Mozambique behind the Monte Binga. The Namuli massif consists of a level plateau which rises 700 to 800 metre. The granite dome of the Namuli rises 1,600 metre above the </a:t>
            </a:r>
            <a:r>
              <a:rPr lang="en-IE" sz="3200" dirty="0" smtClean="0"/>
              <a:t>plateau.</a:t>
            </a:r>
            <a:endParaRPr lang="en-IE" sz="3200" dirty="0"/>
          </a:p>
        </p:txBody>
      </p:sp>
      <p:sp>
        <p:nvSpPr>
          <p:cNvPr id="3" name="Title 2"/>
          <p:cNvSpPr>
            <a:spLocks noGrp="1"/>
          </p:cNvSpPr>
          <p:nvPr>
            <p:ph type="ctrTitle"/>
          </p:nvPr>
        </p:nvSpPr>
        <p:spPr>
          <a:xfrm>
            <a:off x="1187624" y="188641"/>
            <a:ext cx="6229244" cy="864096"/>
          </a:xfrm>
        </p:spPr>
        <p:txBody>
          <a:bodyPr/>
          <a:lstStyle/>
          <a:p>
            <a:r>
              <a:rPr lang="en-IE" i="1" u="sng" dirty="0" smtClean="0">
                <a:effectLst>
                  <a:outerShdw blurRad="38100" dist="38100" dir="2700000" algn="tl">
                    <a:srgbClr val="000000">
                      <a:alpha val="43137"/>
                    </a:srgbClr>
                  </a:outerShdw>
                  <a:reflection blurRad="6350" stA="55000" endA="300" endPos="45500" dir="5400000" sy="-100000" algn="bl" rotWithShape="0"/>
                </a:effectLst>
              </a:rPr>
              <a:t>Mountains.</a:t>
            </a:r>
            <a:endParaRPr lang="en-IE" i="1" u="sng" dirty="0">
              <a:effectLst>
                <a:outerShdw blurRad="38100" dist="38100" dir="2700000" algn="tl">
                  <a:srgbClr val="000000">
                    <a:alpha val="43137"/>
                  </a:srgbClr>
                </a:outerShdw>
                <a:reflection blurRad="6350" stA="55000" endA="300" endPos="45500" dir="5400000" sy="-100000" algn="bl" rotWithShape="0"/>
              </a:effectLst>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403203"/>
            <a:ext cx="8208912" cy="53870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88640"/>
            <a:ext cx="8208912" cy="62407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5867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heel(1)">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wipe(down)">
                                      <p:cBhvr>
                                        <p:cTn id="12" dur="580">
                                          <p:stCondLst>
                                            <p:cond delay="0"/>
                                          </p:stCondLst>
                                        </p:cTn>
                                        <p:tgtEl>
                                          <p:spTgt spid="3075"/>
                                        </p:tgtEl>
                                      </p:cBhvr>
                                    </p:animEffect>
                                    <p:anim calcmode="lin" valueType="num">
                                      <p:cBhvr>
                                        <p:cTn id="13" dur="1822" tmFilter="0,0; 0.14,0.36; 0.43,0.73; 0.71,0.91; 1.0,1.0">
                                          <p:stCondLst>
                                            <p:cond delay="0"/>
                                          </p:stCondLst>
                                        </p:cTn>
                                        <p:tgtEl>
                                          <p:spTgt spid="307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07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07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07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075"/>
                                        </p:tgtEl>
                                        <p:attrNameLst>
                                          <p:attrName>ppt_y</p:attrName>
                                        </p:attrNameLst>
                                      </p:cBhvr>
                                      <p:tavLst>
                                        <p:tav tm="0" fmla="#ppt_y-sin(pi*$)/81">
                                          <p:val>
                                            <p:fltVal val="0"/>
                                          </p:val>
                                        </p:tav>
                                        <p:tav tm="100000">
                                          <p:val>
                                            <p:fltVal val="1"/>
                                          </p:val>
                                        </p:tav>
                                      </p:tavLst>
                                    </p:anim>
                                    <p:animScale>
                                      <p:cBhvr>
                                        <p:cTn id="18" dur="26">
                                          <p:stCondLst>
                                            <p:cond delay="650"/>
                                          </p:stCondLst>
                                        </p:cTn>
                                        <p:tgtEl>
                                          <p:spTgt spid="3075"/>
                                        </p:tgtEl>
                                      </p:cBhvr>
                                      <p:to x="100000" y="60000"/>
                                    </p:animScale>
                                    <p:animScale>
                                      <p:cBhvr>
                                        <p:cTn id="19" dur="166" decel="50000">
                                          <p:stCondLst>
                                            <p:cond delay="676"/>
                                          </p:stCondLst>
                                        </p:cTn>
                                        <p:tgtEl>
                                          <p:spTgt spid="3075"/>
                                        </p:tgtEl>
                                      </p:cBhvr>
                                      <p:to x="100000" y="100000"/>
                                    </p:animScale>
                                    <p:animScale>
                                      <p:cBhvr>
                                        <p:cTn id="20" dur="26">
                                          <p:stCondLst>
                                            <p:cond delay="1312"/>
                                          </p:stCondLst>
                                        </p:cTn>
                                        <p:tgtEl>
                                          <p:spTgt spid="3075"/>
                                        </p:tgtEl>
                                      </p:cBhvr>
                                      <p:to x="100000" y="80000"/>
                                    </p:animScale>
                                    <p:animScale>
                                      <p:cBhvr>
                                        <p:cTn id="21" dur="166" decel="50000">
                                          <p:stCondLst>
                                            <p:cond delay="1338"/>
                                          </p:stCondLst>
                                        </p:cTn>
                                        <p:tgtEl>
                                          <p:spTgt spid="3075"/>
                                        </p:tgtEl>
                                      </p:cBhvr>
                                      <p:to x="100000" y="100000"/>
                                    </p:animScale>
                                    <p:animScale>
                                      <p:cBhvr>
                                        <p:cTn id="22" dur="26">
                                          <p:stCondLst>
                                            <p:cond delay="1642"/>
                                          </p:stCondLst>
                                        </p:cTn>
                                        <p:tgtEl>
                                          <p:spTgt spid="3075"/>
                                        </p:tgtEl>
                                      </p:cBhvr>
                                      <p:to x="100000" y="90000"/>
                                    </p:animScale>
                                    <p:animScale>
                                      <p:cBhvr>
                                        <p:cTn id="23" dur="166" decel="50000">
                                          <p:stCondLst>
                                            <p:cond delay="1668"/>
                                          </p:stCondLst>
                                        </p:cTn>
                                        <p:tgtEl>
                                          <p:spTgt spid="3075"/>
                                        </p:tgtEl>
                                      </p:cBhvr>
                                      <p:to x="100000" y="100000"/>
                                    </p:animScale>
                                    <p:animScale>
                                      <p:cBhvr>
                                        <p:cTn id="24" dur="26">
                                          <p:stCondLst>
                                            <p:cond delay="1808"/>
                                          </p:stCondLst>
                                        </p:cTn>
                                        <p:tgtEl>
                                          <p:spTgt spid="3075"/>
                                        </p:tgtEl>
                                      </p:cBhvr>
                                      <p:to x="100000" y="95000"/>
                                    </p:animScale>
                                    <p:animScale>
                                      <p:cBhvr>
                                        <p:cTn id="25" dur="166" decel="50000">
                                          <p:stCondLst>
                                            <p:cond delay="1834"/>
                                          </p:stCondLst>
                                        </p:cTn>
                                        <p:tgtEl>
                                          <p:spTgt spid="307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624" y="908720"/>
            <a:ext cx="6512511" cy="1008112"/>
          </a:xfrm>
        </p:spPr>
        <p:txBody>
          <a:bodyPr/>
          <a:lstStyle/>
          <a:p>
            <a:r>
              <a:rPr lang="en-IE" dirty="0" smtClean="0"/>
              <a:t>Religion!!!!!!!!!!!!</a:t>
            </a:r>
            <a:endParaRPr lang="en-IE" dirty="0"/>
          </a:p>
        </p:txBody>
      </p:sp>
      <p:sp>
        <p:nvSpPr>
          <p:cNvPr id="3" name="Content Placeholder 2"/>
          <p:cNvSpPr>
            <a:spLocks noGrp="1"/>
          </p:cNvSpPr>
          <p:nvPr>
            <p:ph sz="quarter" idx="13"/>
          </p:nvPr>
        </p:nvSpPr>
        <p:spPr>
          <a:xfrm>
            <a:off x="1331640" y="2492896"/>
            <a:ext cx="6400800" cy="3474720"/>
          </a:xfrm>
        </p:spPr>
        <p:txBody>
          <a:bodyPr/>
          <a:lstStyle/>
          <a:p>
            <a:r>
              <a:rPr lang="en-IE" dirty="0"/>
              <a:t>Mozambique </a:t>
            </a:r>
            <a:r>
              <a:rPr lang="en-IE" dirty="0" err="1" smtClean="0"/>
              <a:t>Religions:Roman</a:t>
            </a:r>
            <a:r>
              <a:rPr lang="en-IE" dirty="0" smtClean="0"/>
              <a:t> </a:t>
            </a:r>
            <a:r>
              <a:rPr lang="en-IE" dirty="0"/>
              <a:t>Catholic 28.4%, Muslim 17.9%, Zionist Christian 15.5%, Protestant 12.2% (includes Pentecostal 10.9% and Anglican 1.3%), other 6.7%, none 18.7%, unspecified 0.7% (2007 est.)</a:t>
            </a:r>
          </a:p>
        </p:txBody>
      </p:sp>
    </p:spTree>
    <p:extLst>
      <p:ext uri="{BB962C8B-B14F-4D97-AF65-F5344CB8AC3E}">
        <p14:creationId xmlns:p14="http://schemas.microsoft.com/office/powerpoint/2010/main" val="15797990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1763688" y="1196752"/>
            <a:ext cx="6400800" cy="3128528"/>
          </a:xfrm>
        </p:spPr>
        <p:txBody>
          <a:bodyPr>
            <a:normAutofit/>
          </a:bodyPr>
          <a:lstStyle/>
          <a:p>
            <a:r>
              <a:rPr lang="en-IE" dirty="0" smtClean="0"/>
              <a:t>President: Armando </a:t>
            </a:r>
            <a:r>
              <a:rPr lang="en-IE" dirty="0" err="1" smtClean="0"/>
              <a:t>Guebuza</a:t>
            </a:r>
            <a:r>
              <a:rPr lang="en-IE" dirty="0" smtClean="0"/>
              <a:t> (president from 2005-present</a:t>
            </a:r>
          </a:p>
          <a:p>
            <a:r>
              <a:rPr lang="en-IE" dirty="0" smtClean="0"/>
              <a:t>Prime minster: Alberto </a:t>
            </a:r>
            <a:r>
              <a:rPr lang="en-IE" dirty="0" err="1" smtClean="0"/>
              <a:t>vaquina</a:t>
            </a:r>
            <a:r>
              <a:rPr lang="en-IE" dirty="0" smtClean="0"/>
              <a:t>(prime minister from 2012-present</a:t>
            </a:r>
          </a:p>
          <a:p>
            <a:r>
              <a:rPr lang="en-IE" dirty="0" err="1" smtClean="0"/>
              <a:t>Eusebio</a:t>
            </a:r>
            <a:r>
              <a:rPr lang="en-IE" dirty="0" smtClean="0"/>
              <a:t> (soccer player) (deceased)</a:t>
            </a:r>
          </a:p>
          <a:p>
            <a:r>
              <a:rPr lang="en-IE" dirty="0" smtClean="0"/>
              <a:t>Jose Da </a:t>
            </a:r>
            <a:r>
              <a:rPr lang="en-IE" dirty="0" err="1" smtClean="0"/>
              <a:t>Silveira</a:t>
            </a:r>
            <a:r>
              <a:rPr lang="en-IE" dirty="0" smtClean="0"/>
              <a:t> (</a:t>
            </a:r>
            <a:r>
              <a:rPr lang="en-IE" sz="2000" dirty="0" smtClean="0"/>
              <a:t>artist</a:t>
            </a:r>
            <a:r>
              <a:rPr lang="en-IE" dirty="0" smtClean="0"/>
              <a:t>)</a:t>
            </a:r>
          </a:p>
          <a:p>
            <a:r>
              <a:rPr lang="en-IE" dirty="0" smtClean="0"/>
              <a:t>Alexandre </a:t>
            </a:r>
            <a:r>
              <a:rPr lang="en-IE" dirty="0" err="1" smtClean="0"/>
              <a:t>Quintanilha</a:t>
            </a:r>
            <a:r>
              <a:rPr lang="en-IE" dirty="0" smtClean="0"/>
              <a:t> ( scientist) </a:t>
            </a:r>
            <a:endParaRPr lang="en-IE" dirty="0"/>
          </a:p>
        </p:txBody>
      </p:sp>
      <p:sp>
        <p:nvSpPr>
          <p:cNvPr id="4" name="Title 3"/>
          <p:cNvSpPr>
            <a:spLocks noGrp="1"/>
          </p:cNvSpPr>
          <p:nvPr>
            <p:ph type="title"/>
          </p:nvPr>
        </p:nvSpPr>
        <p:spPr>
          <a:xfrm>
            <a:off x="899592" y="260648"/>
            <a:ext cx="6512511" cy="1080120"/>
          </a:xfrm>
        </p:spPr>
        <p:txBody>
          <a:bodyPr/>
          <a:lstStyle/>
          <a:p>
            <a:r>
              <a:rPr lang="en-IE" dirty="0" smtClean="0"/>
              <a:t>Famous people!!!!!!</a:t>
            </a:r>
            <a:endParaRPr lang="en-IE"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325280"/>
            <a:ext cx="2088232"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2753" y="4474662"/>
            <a:ext cx="3011247" cy="23839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86212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1000"/>
                                        <p:tgtEl>
                                          <p:spTgt spid="2050"/>
                                        </p:tgtEl>
                                      </p:cBhvr>
                                    </p:animEffect>
                                    <p:anim calcmode="lin" valueType="num">
                                      <p:cBhvr>
                                        <p:cTn id="15" dur="1000" fill="hold"/>
                                        <p:tgtEl>
                                          <p:spTgt spid="2050"/>
                                        </p:tgtEl>
                                        <p:attrNameLst>
                                          <p:attrName>ppt_x</p:attrName>
                                        </p:attrNameLst>
                                      </p:cBhvr>
                                      <p:tavLst>
                                        <p:tav tm="0">
                                          <p:val>
                                            <p:strVal val="#ppt_x"/>
                                          </p:val>
                                        </p:tav>
                                        <p:tav tm="100000">
                                          <p:val>
                                            <p:strVal val="#ppt_x"/>
                                          </p:val>
                                        </p:tav>
                                      </p:tavLst>
                                    </p:anim>
                                    <p:anim calcmode="lin" valueType="num">
                                      <p:cBhvr>
                                        <p:cTn id="16"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269</TotalTime>
  <Words>475</Words>
  <Application>Microsoft Office PowerPoint</Application>
  <PresentationFormat>On-screen Show (4:3)</PresentationFormat>
  <Paragraphs>31</Paragraphs>
  <Slides>12</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Calibri</vt:lpstr>
      <vt:lpstr>Georgia</vt:lpstr>
      <vt:lpstr>Wingdings</vt:lpstr>
      <vt:lpstr>Slipstream</vt:lpstr>
      <vt:lpstr>Mozambique</vt:lpstr>
      <vt:lpstr>Fact file</vt:lpstr>
      <vt:lpstr>History!!!!!</vt:lpstr>
      <vt:lpstr>Portuguese rule!!</vt:lpstr>
      <vt:lpstr>Map!!!!!</vt:lpstr>
      <vt:lpstr>River’s.</vt:lpstr>
      <vt:lpstr>Mountains.</vt:lpstr>
      <vt:lpstr>Religion!!!!!!!!!!!!</vt:lpstr>
      <vt:lpstr>Famous people!!!!!!</vt:lpstr>
      <vt:lpstr>Industries and economy</vt:lpstr>
      <vt:lpstr>Other interesting facts.</vt:lpstr>
      <vt:lpstr>The End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Mozambique</dc:title>
  <dc:creator>Tim Murphy</dc:creator>
  <cp:lastModifiedBy>User</cp:lastModifiedBy>
  <cp:revision>22</cp:revision>
  <dcterms:created xsi:type="dcterms:W3CDTF">2014-11-15T15:05:40Z</dcterms:created>
  <dcterms:modified xsi:type="dcterms:W3CDTF">2014-11-25T13:15:39Z</dcterms:modified>
</cp:coreProperties>
</file>