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0" r:id="rId5"/>
    <p:sldId id="261" r:id="rId6"/>
    <p:sldId id="262" r:id="rId7"/>
    <p:sldId id="263" r:id="rId8"/>
    <p:sldId id="264" r:id="rId9"/>
    <p:sldId id="265"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8" d="100"/>
          <a:sy n="68" d="100"/>
        </p:scale>
        <p:origin x="816"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2/19/2017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2/19/2017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2/19/2017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2/19/2017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pPr/>
              <a:t>2/19/2017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pPr/>
              <a:t>2/19/2017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pPr/>
              <a:t>2/19/2017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2/19/2017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2/19/2017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2/19/2017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pPr/>
              <a:t>2/19/2017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2/19/2017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2/19/2017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mt="8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2/19/2017</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10335" y="2027583"/>
            <a:ext cx="8689976" cy="1888433"/>
          </a:xfrm>
        </p:spPr>
        <p:txBody>
          <a:bodyPr/>
          <a:lstStyle/>
          <a:p>
            <a:r>
              <a:rPr lang="en-IE" dirty="0"/>
              <a:t>The Sistine Chapel</a:t>
            </a:r>
          </a:p>
        </p:txBody>
      </p:sp>
      <p:sp>
        <p:nvSpPr>
          <p:cNvPr id="3" name="Subtitle 2"/>
          <p:cNvSpPr>
            <a:spLocks noGrp="1"/>
          </p:cNvSpPr>
          <p:nvPr>
            <p:ph type="subTitle" idx="1"/>
          </p:nvPr>
        </p:nvSpPr>
        <p:spPr/>
        <p:txBody>
          <a:bodyPr/>
          <a:lstStyle/>
          <a:p>
            <a:r>
              <a:rPr lang="en-IE" dirty="0"/>
              <a:t>By Kate Davey</a:t>
            </a:r>
          </a:p>
        </p:txBody>
      </p:sp>
      <p:sp>
        <p:nvSpPr>
          <p:cNvPr id="7" name="Smiley Face 6"/>
          <p:cNvSpPr/>
          <p:nvPr/>
        </p:nvSpPr>
        <p:spPr>
          <a:xfrm>
            <a:off x="8665700" y="2903142"/>
            <a:ext cx="914400" cy="1012874"/>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9" name="Smiley Face 8"/>
          <p:cNvSpPr/>
          <p:nvPr/>
        </p:nvSpPr>
        <p:spPr>
          <a:xfrm>
            <a:off x="2447778" y="2903143"/>
            <a:ext cx="914400" cy="983058"/>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solidFill>
                <a:srgbClr val="FF0000"/>
              </a:solidFill>
            </a:endParaRPr>
          </a:p>
        </p:txBody>
      </p:sp>
    </p:spTree>
    <p:extLst>
      <p:ext uri="{BB962C8B-B14F-4D97-AF65-F5344CB8AC3E}">
        <p14:creationId xmlns:p14="http://schemas.microsoft.com/office/powerpoint/2010/main" val="29144977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About the Sistine chapel</a:t>
            </a:r>
          </a:p>
        </p:txBody>
      </p:sp>
      <p:sp>
        <p:nvSpPr>
          <p:cNvPr id="3" name="Content Placeholder 2"/>
          <p:cNvSpPr>
            <a:spLocks noGrp="1"/>
          </p:cNvSpPr>
          <p:nvPr>
            <p:ph sz="quarter" idx="13"/>
          </p:nvPr>
        </p:nvSpPr>
        <p:spPr/>
        <p:txBody>
          <a:bodyPr/>
          <a:lstStyle/>
          <a:p>
            <a:r>
              <a:rPr lang="en-IE" dirty="0"/>
              <a:t>The Sistine chapel is in the Vatican city in Rome , Italy</a:t>
            </a:r>
          </a:p>
          <a:p>
            <a:r>
              <a:rPr lang="en-IE" dirty="0"/>
              <a:t>It was built between 1473 – 1481 for pope </a:t>
            </a:r>
            <a:r>
              <a:rPr lang="en-IE" dirty="0" err="1"/>
              <a:t>Sixtus</a:t>
            </a:r>
            <a:r>
              <a:rPr lang="en-IE" dirty="0"/>
              <a:t> IV</a:t>
            </a:r>
          </a:p>
          <a:p>
            <a:r>
              <a:rPr lang="en-IE" dirty="0"/>
              <a:t>It is the pope’s own chapel </a:t>
            </a:r>
          </a:p>
          <a:p>
            <a:endParaRPr lang="en-IE" dirty="0"/>
          </a:p>
        </p:txBody>
      </p:sp>
    </p:spTree>
    <p:extLst>
      <p:ext uri="{BB962C8B-B14F-4D97-AF65-F5344CB8AC3E}">
        <p14:creationId xmlns:p14="http://schemas.microsoft.com/office/powerpoint/2010/main" val="16594222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wipe(down)">
                                      <p:cBhvr>
                                        <p:cTn id="43" dur="580">
                                          <p:stCondLst>
                                            <p:cond delay="0"/>
                                          </p:stCondLst>
                                        </p:cTn>
                                        <p:tgtEl>
                                          <p:spTgt spid="3">
                                            <p:txEl>
                                              <p:pRg st="2" end="2"/>
                                            </p:txEl>
                                          </p:spTgt>
                                        </p:tgtEl>
                                      </p:cBhvr>
                                    </p:animEffect>
                                    <p:anim calcmode="lin" valueType="num">
                                      <p:cBhvr>
                                        <p:cTn id="44"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2" end="2"/>
                                            </p:txEl>
                                          </p:spTgt>
                                        </p:tgtEl>
                                      </p:cBhvr>
                                      <p:to x="100000" y="60000"/>
                                    </p:animScale>
                                    <p:animScale>
                                      <p:cBhvr>
                                        <p:cTn id="50" dur="166" decel="50000">
                                          <p:stCondLst>
                                            <p:cond delay="676"/>
                                          </p:stCondLst>
                                        </p:cTn>
                                        <p:tgtEl>
                                          <p:spTgt spid="3">
                                            <p:txEl>
                                              <p:pRg st="2" end="2"/>
                                            </p:txEl>
                                          </p:spTgt>
                                        </p:tgtEl>
                                      </p:cBhvr>
                                      <p:to x="100000" y="100000"/>
                                    </p:animScale>
                                    <p:animScale>
                                      <p:cBhvr>
                                        <p:cTn id="51" dur="26">
                                          <p:stCondLst>
                                            <p:cond delay="1312"/>
                                          </p:stCondLst>
                                        </p:cTn>
                                        <p:tgtEl>
                                          <p:spTgt spid="3">
                                            <p:txEl>
                                              <p:pRg st="2" end="2"/>
                                            </p:txEl>
                                          </p:spTgt>
                                        </p:tgtEl>
                                      </p:cBhvr>
                                      <p:to x="100000" y="80000"/>
                                    </p:animScale>
                                    <p:animScale>
                                      <p:cBhvr>
                                        <p:cTn id="52" dur="166" decel="50000">
                                          <p:stCondLst>
                                            <p:cond delay="1338"/>
                                          </p:stCondLst>
                                        </p:cTn>
                                        <p:tgtEl>
                                          <p:spTgt spid="3">
                                            <p:txEl>
                                              <p:pRg st="2" end="2"/>
                                            </p:txEl>
                                          </p:spTgt>
                                        </p:tgtEl>
                                      </p:cBhvr>
                                      <p:to x="100000" y="100000"/>
                                    </p:animScale>
                                    <p:animScale>
                                      <p:cBhvr>
                                        <p:cTn id="53" dur="26">
                                          <p:stCondLst>
                                            <p:cond delay="1642"/>
                                          </p:stCondLst>
                                        </p:cTn>
                                        <p:tgtEl>
                                          <p:spTgt spid="3">
                                            <p:txEl>
                                              <p:pRg st="2" end="2"/>
                                            </p:txEl>
                                          </p:spTgt>
                                        </p:tgtEl>
                                      </p:cBhvr>
                                      <p:to x="100000" y="90000"/>
                                    </p:animScale>
                                    <p:animScale>
                                      <p:cBhvr>
                                        <p:cTn id="54" dur="166" decel="50000">
                                          <p:stCondLst>
                                            <p:cond delay="1668"/>
                                          </p:stCondLst>
                                        </p:cTn>
                                        <p:tgtEl>
                                          <p:spTgt spid="3">
                                            <p:txEl>
                                              <p:pRg st="2" end="2"/>
                                            </p:txEl>
                                          </p:spTgt>
                                        </p:tgtEl>
                                      </p:cBhvr>
                                      <p:to x="100000" y="100000"/>
                                    </p:animScale>
                                    <p:animScale>
                                      <p:cBhvr>
                                        <p:cTn id="55" dur="26">
                                          <p:stCondLst>
                                            <p:cond delay="1808"/>
                                          </p:stCondLst>
                                        </p:cTn>
                                        <p:tgtEl>
                                          <p:spTgt spid="3">
                                            <p:txEl>
                                              <p:pRg st="2" end="2"/>
                                            </p:txEl>
                                          </p:spTgt>
                                        </p:tgtEl>
                                      </p:cBhvr>
                                      <p:to x="100000" y="95000"/>
                                    </p:animScale>
                                    <p:animScale>
                                      <p:cBhvr>
                                        <p:cTn id="56"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The inside of the Sistine chapel</a:t>
            </a:r>
          </a:p>
        </p:txBody>
      </p:sp>
      <p:pic>
        <p:nvPicPr>
          <p:cNvPr id="7" name="Picture Placeholder 6"/>
          <p:cNvPicPr>
            <a:picLocks noGrp="1" noChangeAspect="1"/>
          </p:cNvPicPr>
          <p:nvPr>
            <p:ph type="pic" idx="1"/>
          </p:nvPr>
        </p:nvPicPr>
        <p:blipFill>
          <a:blip r:embed="rId2"/>
          <a:srcRect l="27745" r="27745"/>
          <a:stretch>
            <a:fillRect/>
          </a:stretch>
        </p:blipFill>
        <p:spPr>
          <a:xfrm>
            <a:off x="7593615" y="412653"/>
            <a:ext cx="3255358" cy="5181600"/>
          </a:xfrm>
        </p:spPr>
      </p:pic>
      <p:sp>
        <p:nvSpPr>
          <p:cNvPr id="4" name="Text Placeholder 3"/>
          <p:cNvSpPr>
            <a:spLocks noGrp="1"/>
          </p:cNvSpPr>
          <p:nvPr>
            <p:ph type="body" sz="half" idx="2"/>
          </p:nvPr>
        </p:nvSpPr>
        <p:spPr/>
        <p:txBody>
          <a:bodyPr/>
          <a:lstStyle/>
          <a:p>
            <a:r>
              <a:rPr lang="en-IE" dirty="0"/>
              <a:t>The inside of the Sistine chapel is amazing ! The floor is a beautifully coloured marble. The lower parts of the walls are made to look like gold and silver cloth. it is richly decorated and there are fabulous paintings all over the place with beautiful vibrant colours .</a:t>
            </a:r>
          </a:p>
        </p:txBody>
      </p:sp>
    </p:spTree>
    <p:extLst>
      <p:ext uri="{BB962C8B-B14F-4D97-AF65-F5344CB8AC3E}">
        <p14:creationId xmlns:p14="http://schemas.microsoft.com/office/powerpoint/2010/main" val="25447988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The outside of the Sistine chapel</a:t>
            </a:r>
          </a:p>
        </p:txBody>
      </p:sp>
      <p:sp>
        <p:nvSpPr>
          <p:cNvPr id="3" name="Text Placeholder 2"/>
          <p:cNvSpPr>
            <a:spLocks noGrp="1"/>
          </p:cNvSpPr>
          <p:nvPr>
            <p:ph type="body" idx="1"/>
          </p:nvPr>
        </p:nvSpPr>
        <p:spPr/>
        <p:txBody>
          <a:bodyPr/>
          <a:lstStyle/>
          <a:p>
            <a:r>
              <a:rPr lang="en-IE" dirty="0"/>
              <a:t>information</a:t>
            </a:r>
          </a:p>
        </p:txBody>
      </p:sp>
      <p:sp>
        <p:nvSpPr>
          <p:cNvPr id="4" name="Text Placeholder 3"/>
          <p:cNvSpPr>
            <a:spLocks noGrp="1"/>
          </p:cNvSpPr>
          <p:nvPr>
            <p:ph type="body" sz="half" idx="15"/>
          </p:nvPr>
        </p:nvSpPr>
        <p:spPr/>
        <p:txBody>
          <a:bodyPr>
            <a:normAutofit fontScale="92500"/>
          </a:bodyPr>
          <a:lstStyle/>
          <a:p>
            <a:r>
              <a:rPr lang="en-IE" dirty="0"/>
              <a:t>You may think that since the inside of the Sistine chapel is so highly decorative that the outside would be too. Well it actually is not . It is quite plain but that is because it is right next to </a:t>
            </a:r>
            <a:r>
              <a:rPr lang="en-IE" dirty="0" err="1"/>
              <a:t>st</a:t>
            </a:r>
            <a:r>
              <a:rPr lang="en-IE" dirty="0"/>
              <a:t> . peters basicalla . St . Peters basicalla is also in the Vatican city. It is where a lot of important masses are held . It too has a lot of famous artwork . The pope holds his weekly audience from here.</a:t>
            </a:r>
          </a:p>
          <a:p>
            <a:endParaRPr lang="en-IE" dirty="0"/>
          </a:p>
        </p:txBody>
      </p:sp>
      <p:sp>
        <p:nvSpPr>
          <p:cNvPr id="5" name="Text Placeholder 4"/>
          <p:cNvSpPr>
            <a:spLocks noGrp="1"/>
          </p:cNvSpPr>
          <p:nvPr>
            <p:ph type="body" sz="quarter" idx="3"/>
          </p:nvPr>
        </p:nvSpPr>
        <p:spPr/>
        <p:txBody>
          <a:bodyPr/>
          <a:lstStyle/>
          <a:p>
            <a:r>
              <a:rPr lang="en-IE" dirty="0"/>
              <a:t>Sistine chapel</a:t>
            </a:r>
          </a:p>
        </p:txBody>
      </p:sp>
      <p:sp>
        <p:nvSpPr>
          <p:cNvPr id="6" name="Text Placeholder 5"/>
          <p:cNvSpPr>
            <a:spLocks noGrp="1"/>
          </p:cNvSpPr>
          <p:nvPr>
            <p:ph type="body" sz="half" idx="16"/>
          </p:nvPr>
        </p:nvSpPr>
        <p:spPr/>
        <p:txBody>
          <a:bodyPr/>
          <a:lstStyle/>
          <a:p>
            <a:endParaRPr lang="en-IE" dirty="0"/>
          </a:p>
        </p:txBody>
      </p:sp>
      <p:sp>
        <p:nvSpPr>
          <p:cNvPr id="7" name="Text Placeholder 6"/>
          <p:cNvSpPr>
            <a:spLocks noGrp="1"/>
          </p:cNvSpPr>
          <p:nvPr>
            <p:ph type="body" sz="quarter" idx="13"/>
          </p:nvPr>
        </p:nvSpPr>
        <p:spPr/>
        <p:txBody>
          <a:bodyPr/>
          <a:lstStyle/>
          <a:p>
            <a:r>
              <a:rPr lang="en-IE" dirty="0"/>
              <a:t>St peters</a:t>
            </a:r>
          </a:p>
        </p:txBody>
      </p:sp>
      <p:sp>
        <p:nvSpPr>
          <p:cNvPr id="8" name="Text Placeholder 7"/>
          <p:cNvSpPr>
            <a:spLocks noGrp="1"/>
          </p:cNvSpPr>
          <p:nvPr>
            <p:ph type="body" sz="half" idx="17"/>
          </p:nvPr>
        </p:nvSpPr>
        <p:spPr/>
        <p:txBody>
          <a:bodyPr/>
          <a:lstStyle/>
          <a:p>
            <a:endParaRPr lang="en-IE" dirty="0"/>
          </a:p>
        </p:txBody>
      </p:sp>
      <p:pic>
        <p:nvPicPr>
          <p:cNvPr id="9" name="Picture 8" descr="This is what the &lt;strong&gt;Sistine&lt;/strong&gt; &lt;strong&gt;chapel&lt;/strong&gt; looks like from the outsid… | Flickr ..."/>
          <p:cNvPicPr>
            <a:picLocks noChangeAspect="1"/>
          </p:cNvPicPr>
          <p:nvPr/>
        </p:nvPicPr>
        <p:blipFill>
          <a:blip r:embed="rId2"/>
          <a:stretch>
            <a:fillRect/>
          </a:stretch>
        </p:blipFill>
        <p:spPr>
          <a:xfrm>
            <a:off x="4659465" y="2943355"/>
            <a:ext cx="2867116" cy="2727194"/>
          </a:xfrm>
          <a:prstGeom prst="rect">
            <a:avLst/>
          </a:prstGeom>
        </p:spPr>
      </p:pic>
      <p:pic>
        <p:nvPicPr>
          <p:cNvPr id="10" name="Picture 9" descr="File:Tobu World Square &lt;strong&gt;St&lt;/strong&gt; &lt;strong&gt;Peters&lt;/strong&gt; &lt;strong&gt;Basilica&lt;/strong&gt; 2.jpg - Güiquipeya"/>
          <p:cNvPicPr>
            <a:picLocks noChangeAspect="1"/>
          </p:cNvPicPr>
          <p:nvPr/>
        </p:nvPicPr>
        <p:blipFill>
          <a:blip r:embed="rId3"/>
          <a:stretch>
            <a:fillRect/>
          </a:stretch>
        </p:blipFill>
        <p:spPr>
          <a:xfrm>
            <a:off x="8190857" y="2943356"/>
            <a:ext cx="2869809" cy="2727194"/>
          </a:xfrm>
          <a:prstGeom prst="rect">
            <a:avLst/>
          </a:prstGeom>
        </p:spPr>
      </p:pic>
    </p:spTree>
    <p:extLst>
      <p:ext uri="{BB962C8B-B14F-4D97-AF65-F5344CB8AC3E}">
        <p14:creationId xmlns:p14="http://schemas.microsoft.com/office/powerpoint/2010/main" val="847015631"/>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Michelangelo</a:t>
            </a:r>
          </a:p>
        </p:txBody>
      </p:sp>
      <p:sp>
        <p:nvSpPr>
          <p:cNvPr id="4" name="Text Placeholder 3"/>
          <p:cNvSpPr>
            <a:spLocks noGrp="1"/>
          </p:cNvSpPr>
          <p:nvPr>
            <p:ph type="body" sz="half" idx="2"/>
          </p:nvPr>
        </p:nvSpPr>
        <p:spPr/>
        <p:txBody>
          <a:bodyPr>
            <a:normAutofit lnSpcReduction="10000"/>
          </a:bodyPr>
          <a:lstStyle/>
          <a:p>
            <a:r>
              <a:rPr lang="en-IE" dirty="0"/>
              <a:t>Michelangelo played a big part when the Sistine chapel was being decorated . In 1505 pope Julius ii asked Michelangelo to paint the ceiling but he did not want to be a painter he was a </a:t>
            </a:r>
            <a:r>
              <a:rPr lang="en-IE" dirty="0" err="1"/>
              <a:t>sculpter</a:t>
            </a:r>
            <a:r>
              <a:rPr lang="en-IE" dirty="0"/>
              <a:t> . Three years later he decided to paint the ceiling it took three years to paint. For those three years he stood on a high platform with his arms stretched above his head. Because he painted onto wet plaster the smell and the heat was terrible . He wrote a poem on how sick he was. He painted paintings which tell us stories to help people understand about Jesus and the Roman catholic church.</a:t>
            </a:r>
          </a:p>
        </p:txBody>
      </p:sp>
      <p:pic>
        <p:nvPicPr>
          <p:cNvPr id="8" name="Picture Placeholder 7"/>
          <p:cNvPicPr>
            <a:picLocks noGrp="1" noChangeAspect="1"/>
          </p:cNvPicPr>
          <p:nvPr>
            <p:ph type="pic" idx="1"/>
          </p:nvPr>
        </p:nvPicPr>
        <p:blipFill>
          <a:blip r:embed="rId2"/>
          <a:srcRect l="32303" r="32303"/>
          <a:stretch>
            <a:fillRect/>
          </a:stretch>
        </p:blipFill>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Fun facts !</a:t>
            </a:r>
          </a:p>
        </p:txBody>
      </p:sp>
      <p:sp>
        <p:nvSpPr>
          <p:cNvPr id="3" name="Content Placeholder 2"/>
          <p:cNvSpPr>
            <a:spLocks noGrp="1"/>
          </p:cNvSpPr>
          <p:nvPr>
            <p:ph sz="quarter" idx="13"/>
          </p:nvPr>
        </p:nvSpPr>
        <p:spPr/>
        <p:txBody>
          <a:bodyPr/>
          <a:lstStyle/>
          <a:p>
            <a:r>
              <a:rPr lang="en-IE" dirty="0"/>
              <a:t>Once a pope dies the college of cardinals meet in the Sistine chapel to elect a new pope</a:t>
            </a:r>
          </a:p>
          <a:p>
            <a:r>
              <a:rPr lang="en-IE" dirty="0"/>
              <a:t>It is used for important masses and ceremonies </a:t>
            </a:r>
          </a:p>
          <a:p>
            <a:r>
              <a:rPr lang="en-IE" dirty="0"/>
              <a:t>In Italian it is known as cappella </a:t>
            </a:r>
            <a:r>
              <a:rPr lang="en-IE" dirty="0" err="1"/>
              <a:t>Sistina</a:t>
            </a:r>
            <a:endParaRPr lang="en-IE" dirty="0"/>
          </a:p>
          <a:p>
            <a:r>
              <a:rPr lang="en-IE" dirty="0"/>
              <a:t>It is dedicated to the virgin Mary</a:t>
            </a:r>
          </a:p>
          <a:p>
            <a:endParaRPr lang="en-IE" dirty="0"/>
          </a:p>
        </p:txBody>
      </p:sp>
    </p:spTree>
    <p:extLst>
      <p:ext uri="{BB962C8B-B14F-4D97-AF65-F5344CB8AC3E}">
        <p14:creationId xmlns:p14="http://schemas.microsoft.com/office/powerpoint/2010/main" val="289390402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p:cTn id="3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Swiss Guards </a:t>
            </a:r>
          </a:p>
        </p:txBody>
      </p:sp>
      <p:pic>
        <p:nvPicPr>
          <p:cNvPr id="6" name="Picture Placeholder 5"/>
          <p:cNvPicPr>
            <a:picLocks noGrp="1" noChangeAspect="1"/>
          </p:cNvPicPr>
          <p:nvPr>
            <p:ph type="pic" idx="1"/>
          </p:nvPr>
        </p:nvPicPr>
        <p:blipFill>
          <a:blip r:embed="rId2"/>
          <a:srcRect t="5264" b="5264"/>
          <a:stretch>
            <a:fillRect/>
          </a:stretch>
        </p:blipFill>
        <p:spPr/>
      </p:pic>
      <p:sp>
        <p:nvSpPr>
          <p:cNvPr id="4" name="Text Placeholder 3"/>
          <p:cNvSpPr>
            <a:spLocks noGrp="1"/>
          </p:cNvSpPr>
          <p:nvPr>
            <p:ph type="body" sz="half" idx="2"/>
          </p:nvPr>
        </p:nvSpPr>
        <p:spPr/>
        <p:txBody>
          <a:bodyPr>
            <a:normAutofit fontScale="77500" lnSpcReduction="20000"/>
          </a:bodyPr>
          <a:lstStyle/>
          <a:p>
            <a:r>
              <a:rPr lang="en-IE" dirty="0"/>
              <a:t>The Swiss guards guard the Sistine chapel and all the other buildings in the Vatican city . They live in barracks within the Vatican city . On the 6</a:t>
            </a:r>
            <a:r>
              <a:rPr lang="en-IE" baseline="30000" dirty="0"/>
              <a:t>th</a:t>
            </a:r>
            <a:r>
              <a:rPr lang="en-IE" dirty="0"/>
              <a:t> of may each year new recruits join the Swiss army . </a:t>
            </a:r>
          </a:p>
          <a:p>
            <a:r>
              <a:rPr lang="en-IE" dirty="0"/>
              <a:t>Can anyone apply ?</a:t>
            </a:r>
          </a:p>
          <a:p>
            <a:r>
              <a:rPr lang="en-IE" dirty="0"/>
              <a:t>No – there are very strict conditions for entry  </a:t>
            </a:r>
          </a:p>
          <a:p>
            <a:r>
              <a:rPr lang="en-IE" dirty="0"/>
              <a:t>You have to be male</a:t>
            </a:r>
          </a:p>
          <a:p>
            <a:r>
              <a:rPr lang="en-IE" dirty="0"/>
              <a:t>All guards need to be at least 5 foot 8 inches tall</a:t>
            </a:r>
          </a:p>
          <a:p>
            <a:r>
              <a:rPr lang="en-IE" dirty="0"/>
              <a:t>You have to be under 30 years old</a:t>
            </a:r>
          </a:p>
          <a:p>
            <a:r>
              <a:rPr lang="en-IE" dirty="0"/>
              <a:t>And all guards must be a graduate from the Swiss army</a:t>
            </a:r>
          </a:p>
          <a:p>
            <a:r>
              <a:rPr lang="en-IE" dirty="0"/>
              <a:t>You have to be Swiss </a:t>
            </a:r>
          </a:p>
          <a:p>
            <a:r>
              <a:rPr lang="en-IE" dirty="0"/>
              <a:t>And you also have to be a Roman Catholic                                                                                                                                                       </a:t>
            </a:r>
          </a:p>
        </p:txBody>
      </p:sp>
    </p:spTree>
    <p:extLst>
      <p:ext uri="{BB962C8B-B14F-4D97-AF65-F5344CB8AC3E}">
        <p14:creationId xmlns:p14="http://schemas.microsoft.com/office/powerpoint/2010/main" val="320594609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489" y="646652"/>
            <a:ext cx="10364451" cy="1596177"/>
          </a:xfrm>
        </p:spPr>
        <p:txBody>
          <a:bodyPr/>
          <a:lstStyle/>
          <a:p>
            <a:r>
              <a:rPr lang="en-IE" dirty="0"/>
              <a:t>Question Time !</a:t>
            </a:r>
          </a:p>
        </p:txBody>
      </p:sp>
      <p:sp>
        <p:nvSpPr>
          <p:cNvPr id="3" name="Content Placeholder 2"/>
          <p:cNvSpPr>
            <a:spLocks noGrp="1"/>
          </p:cNvSpPr>
          <p:nvPr>
            <p:ph sz="quarter" idx="13"/>
          </p:nvPr>
        </p:nvSpPr>
        <p:spPr/>
        <p:txBody>
          <a:bodyPr/>
          <a:lstStyle/>
          <a:p>
            <a:pPr marL="0" indent="0">
              <a:buNone/>
            </a:pPr>
            <a:r>
              <a:rPr lang="en-IE" dirty="0">
                <a:solidFill>
                  <a:schemeClr val="accent4">
                    <a:lumMod val="60000"/>
                    <a:lumOff val="40000"/>
                  </a:schemeClr>
                </a:solidFill>
              </a:rPr>
              <a:t>What building is the Sistine Chapel next to ?</a:t>
            </a:r>
          </a:p>
          <a:p>
            <a:pPr marL="0" indent="0">
              <a:buNone/>
            </a:pPr>
            <a:r>
              <a:rPr lang="en-IE" dirty="0">
                <a:solidFill>
                  <a:srgbClr val="FF0000"/>
                </a:solidFill>
              </a:rPr>
              <a:t>St. Peters Basilica</a:t>
            </a:r>
          </a:p>
          <a:p>
            <a:pPr marL="0" indent="0">
              <a:buNone/>
            </a:pPr>
            <a:r>
              <a:rPr lang="en-IE" dirty="0">
                <a:solidFill>
                  <a:schemeClr val="accent6">
                    <a:lumMod val="75000"/>
                  </a:schemeClr>
                </a:solidFill>
              </a:rPr>
              <a:t>How long did it take for Michelangelo to paint the ceiling ?</a:t>
            </a:r>
          </a:p>
          <a:p>
            <a:pPr marL="0" indent="0">
              <a:buNone/>
            </a:pPr>
            <a:r>
              <a:rPr lang="en-IE" dirty="0">
                <a:solidFill>
                  <a:srgbClr val="FFFF00"/>
                </a:solidFill>
              </a:rPr>
              <a:t>3 years</a:t>
            </a:r>
          </a:p>
          <a:p>
            <a:pPr marL="0" indent="0">
              <a:buNone/>
            </a:pPr>
            <a:r>
              <a:rPr lang="en-IE" dirty="0">
                <a:solidFill>
                  <a:srgbClr val="FFC000"/>
                </a:solidFill>
              </a:rPr>
              <a:t>True or false , you have to be over thirty to be  a Swiss Guard ?</a:t>
            </a:r>
          </a:p>
          <a:p>
            <a:pPr marL="0" indent="0">
              <a:buNone/>
            </a:pPr>
            <a:r>
              <a:rPr lang="en-IE" dirty="0">
                <a:solidFill>
                  <a:srgbClr val="92D050"/>
                </a:solidFill>
              </a:rPr>
              <a:t>False </a:t>
            </a:r>
          </a:p>
        </p:txBody>
      </p:sp>
    </p:spTree>
    <p:extLst>
      <p:ext uri="{BB962C8B-B14F-4D97-AF65-F5344CB8AC3E}">
        <p14:creationId xmlns:p14="http://schemas.microsoft.com/office/powerpoint/2010/main" val="30025739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Goodbye !</a:t>
            </a:r>
          </a:p>
        </p:txBody>
      </p:sp>
      <p:pic>
        <p:nvPicPr>
          <p:cNvPr id="6" name="Content Placeholder 5"/>
          <p:cNvPicPr>
            <a:picLocks noGrp="1" noChangeAspect="1"/>
          </p:cNvPicPr>
          <p:nvPr>
            <p:ph sz="quarter" idx="13"/>
          </p:nvPr>
        </p:nvPicPr>
        <p:blipFill>
          <a:blip r:embed="rId2"/>
          <a:stretch>
            <a:fillRect/>
          </a:stretch>
        </p:blipFill>
        <p:spPr bwMode="auto">
          <a:xfrm>
            <a:off x="2295330" y="1993738"/>
            <a:ext cx="7184571" cy="37912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6535521"/>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theme/theme1.xml><?xml version="1.0" encoding="utf-8"?>
<a:theme xmlns:a="http://schemas.openxmlformats.org/drawingml/2006/main" name="Droplet">
  <a:themeElements>
    <a:clrScheme name="Droplet">
      <a:dk1>
        <a:sysClr val="windowText" lastClr="000000"/>
      </a:dk1>
      <a:lt1>
        <a:sysClr val="window" lastClr="FFFFFF"/>
      </a:lt1>
      <a:dk2>
        <a:srgbClr val="27537E"/>
      </a:dk2>
      <a:lt2>
        <a:srgbClr val="AABED7"/>
      </a:lt2>
      <a:accent1>
        <a:srgbClr val="E34B7A"/>
      </a:accent1>
      <a:accent2>
        <a:srgbClr val="AC339A"/>
      </a:accent2>
      <a:accent3>
        <a:srgbClr val="6953B7"/>
      </a:accent3>
      <a:accent4>
        <a:srgbClr val="1D7EAB"/>
      </a:accent4>
      <a:accent5>
        <a:srgbClr val="43AFD6"/>
      </a:accent5>
      <a:accent6>
        <a:srgbClr val="DE85E1"/>
      </a:accent6>
      <a:hlink>
        <a:srgbClr val="ED87A6"/>
      </a:hlink>
      <a:folHlink>
        <a:srgbClr val="C99EAC"/>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78000"/>
                <a:shade val="100000"/>
                <a:hueMod val="136000"/>
                <a:satMod val="160000"/>
                <a:lumMod val="105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C71B277C-C29A-4BA0-A7BA-43502DF21AB3}"/>
    </a:ext>
  </a:extLst>
</a:theme>
</file>

<file path=docProps/app.xml><?xml version="1.0" encoding="utf-8"?>
<Properties xmlns="http://schemas.openxmlformats.org/officeDocument/2006/extended-properties" xmlns:vt="http://schemas.openxmlformats.org/officeDocument/2006/docPropsVTypes">
  <Template>TM04033925[[fn=Droplet]]</Template>
  <TotalTime>13344</TotalTime>
  <Words>507</Words>
  <Application>Microsoft Office PowerPoint</Application>
  <PresentationFormat>Widescreen</PresentationFormat>
  <Paragraphs>38</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Tw Cen MT</vt:lpstr>
      <vt:lpstr>Droplet</vt:lpstr>
      <vt:lpstr>The Sistine Chapel</vt:lpstr>
      <vt:lpstr>About the Sistine chapel</vt:lpstr>
      <vt:lpstr>The inside of the Sistine chapel</vt:lpstr>
      <vt:lpstr>The outside of the Sistine chapel</vt:lpstr>
      <vt:lpstr>Michelangelo</vt:lpstr>
      <vt:lpstr>Fun facts !</vt:lpstr>
      <vt:lpstr>Swiss Guards </vt:lpstr>
      <vt:lpstr>Question Time !</vt:lpstr>
      <vt:lpstr>Goodbye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Sistine Chapel</dc:title>
  <dc:creator>Freda</dc:creator>
  <cp:lastModifiedBy>Freda Danaher</cp:lastModifiedBy>
  <cp:revision>38</cp:revision>
  <dcterms:created xsi:type="dcterms:W3CDTF">2017-02-02T16:46:53Z</dcterms:created>
  <dcterms:modified xsi:type="dcterms:W3CDTF">2017-02-19T16:51:29Z</dcterms:modified>
</cp:coreProperties>
</file>